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16.jpg" ContentType="image/jp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42.jpg" ContentType="image/jpg"/>
  <Override PartName="/ppt/notesSlides/notesSlide9.xml" ContentType="application/vnd.openxmlformats-officedocument.presentationml.notesSlide+xml"/>
  <Override PartName="/ppt/media/image44.jpg" ContentType="image/jp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5" r:id="rId1"/>
    <p:sldMasterId id="2147484035" r:id="rId2"/>
  </p:sldMasterIdLst>
  <p:notesMasterIdLst>
    <p:notesMasterId r:id="rId23"/>
  </p:notesMasterIdLst>
  <p:handoutMasterIdLst>
    <p:handoutMasterId r:id="rId24"/>
  </p:handoutMasterIdLst>
  <p:sldIdLst>
    <p:sldId id="287" r:id="rId3"/>
    <p:sldId id="322" r:id="rId4"/>
    <p:sldId id="401" r:id="rId5"/>
    <p:sldId id="297" r:id="rId6"/>
    <p:sldId id="323" r:id="rId7"/>
    <p:sldId id="400" r:id="rId8"/>
    <p:sldId id="403" r:id="rId9"/>
    <p:sldId id="397" r:id="rId10"/>
    <p:sldId id="395" r:id="rId11"/>
    <p:sldId id="267" r:id="rId12"/>
    <p:sldId id="268" r:id="rId13"/>
    <p:sldId id="269" r:id="rId14"/>
    <p:sldId id="270" r:id="rId15"/>
    <p:sldId id="392" r:id="rId16"/>
    <p:sldId id="404" r:id="rId17"/>
    <p:sldId id="405" r:id="rId18"/>
    <p:sldId id="263" r:id="rId19"/>
    <p:sldId id="406" r:id="rId20"/>
    <p:sldId id="399" r:id="rId21"/>
    <p:sldId id="407" r:id="rId22"/>
  </p:sldIdLst>
  <p:sldSz cx="12192000" cy="6858000"/>
  <p:notesSz cx="6858000" cy="9144000"/>
  <p:defaultTextStyle>
    <a:defPPr>
      <a:defRPr lang="en-US"/>
    </a:defPPr>
    <a:lvl1pPr marL="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2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5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Парк народов мира" id="{8F76DF20-D6F9-1543-B26E-3B7D02500090}">
          <p14:sldIdLst>
            <p14:sldId id="287"/>
            <p14:sldId id="322"/>
            <p14:sldId id="401"/>
            <p14:sldId id="297"/>
            <p14:sldId id="323"/>
            <p14:sldId id="400"/>
            <p14:sldId id="403"/>
            <p14:sldId id="397"/>
            <p14:sldId id="395"/>
            <p14:sldId id="267"/>
            <p14:sldId id="268"/>
            <p14:sldId id="269"/>
            <p14:sldId id="270"/>
            <p14:sldId id="392"/>
            <p14:sldId id="404"/>
            <p14:sldId id="405"/>
            <p14:sldId id="263"/>
            <p14:sldId id="406"/>
            <p14:sldId id="399"/>
            <p14:sldId id="40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26395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181"/>
    <p:restoredTop sz="94027" autoAdjust="0"/>
  </p:normalViewPr>
  <p:slideViewPr>
    <p:cSldViewPr snapToGrid="0" snapToObjects="1" showGuides="1">
      <p:cViewPr varScale="1">
        <p:scale>
          <a:sx n="127" d="100"/>
          <a:sy n="127" d="100"/>
        </p:scale>
        <p:origin x="27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20" d="100"/>
          <a:sy n="120" d="100"/>
        </p:scale>
        <p:origin x="4408" y="17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018781-FBF9-354C-A025-C49C596164BA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F4EF74-8826-BD43-B880-7A8566D08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0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8FFD40-13C9-7B48-A0BE-E251E1E33FE5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E2375-F1B1-284C-A827-B0E603FDB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444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E2375-F1B1-284C-A827-B0E603FDBD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6879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E2375-F1B1-284C-A827-B0E603FDBDD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5552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E2375-F1B1-284C-A827-B0E603FDBDD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99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E2375-F1B1-284C-A827-B0E603FDBD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879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E2375-F1B1-284C-A827-B0E603FDBDD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106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E2375-F1B1-284C-A827-B0E603FDBDD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773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E2375-F1B1-284C-A827-B0E603FDBDD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897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E2375-F1B1-284C-A827-B0E603FDBDD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507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E2375-F1B1-284C-A827-B0E603FDBDD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021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E2375-F1B1-284C-A827-B0E603FDBDD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459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E2375-F1B1-284C-A827-B0E603FDBDD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614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28824" y="946702"/>
            <a:ext cx="9152697" cy="12498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4" y="946702"/>
            <a:ext cx="9152697" cy="12498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112000" y="0"/>
            <a:ext cx="5080000" cy="228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7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16000" y="0"/>
            <a:ext cx="4064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00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4" y="946702"/>
            <a:ext cx="9152697" cy="12498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112000" y="4572000"/>
            <a:ext cx="5080000" cy="228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1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4" y="946702"/>
            <a:ext cx="9152697" cy="12498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457120" y="1929033"/>
            <a:ext cx="3898720" cy="389872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0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3061336" cy="12498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090160" y="568960"/>
            <a:ext cx="3037840" cy="17170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412480" y="1127760"/>
            <a:ext cx="3037840" cy="17170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090160" y="3430822"/>
            <a:ext cx="3037840" cy="17170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412480" y="3989622"/>
            <a:ext cx="3037840" cy="17170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2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16000" y="0"/>
            <a:ext cx="3058160" cy="457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074160" y="4572000"/>
            <a:ext cx="7101840" cy="228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21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4" y="946702"/>
            <a:ext cx="9152697" cy="12498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16000" y="4572000"/>
            <a:ext cx="11176000" cy="228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24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4" y="946702"/>
            <a:ext cx="9152697" cy="12498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112000" y="0"/>
            <a:ext cx="5080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0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1840" y="946702"/>
            <a:ext cx="4079681" cy="12498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16000" y="0"/>
            <a:ext cx="5080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1840" y="946702"/>
            <a:ext cx="4079681" cy="12498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57016" cy="12498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85841" y="568960"/>
            <a:ext cx="6106159" cy="40030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058160" y="4572000"/>
            <a:ext cx="5069840" cy="228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57016" cy="12498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9133840" y="0"/>
            <a:ext cx="3058160" cy="457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85840" y="2854960"/>
            <a:ext cx="3048000" cy="40030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85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57016" cy="12498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9133840" y="0"/>
            <a:ext cx="3058160" cy="34137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85840" y="3413760"/>
            <a:ext cx="304800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085840" y="-30480"/>
            <a:ext cx="304800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9133840" y="3413760"/>
            <a:ext cx="305816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7" grpId="0" animBg="1"/>
      <p:bldP spid="7" grpId="1" animBg="1"/>
      <p:bldP spid="9" grpId="0" animBg="1"/>
      <p:bldP spid="9" grpId="1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57016" cy="12498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9133840" y="0"/>
            <a:ext cx="3058160" cy="34137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085840" y="-30480"/>
            <a:ext cx="3048000" cy="68884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9133840" y="3413760"/>
            <a:ext cx="305816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57016" cy="12498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9133840" y="0"/>
            <a:ext cx="305816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85840" y="3413760"/>
            <a:ext cx="304800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085840" y="-30480"/>
            <a:ext cx="304800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7" grpId="0" animBg="1"/>
      <p:bldP spid="7" grpId="1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57016" cy="12498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85840" y="0"/>
            <a:ext cx="6106160" cy="34137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85840" y="3413760"/>
            <a:ext cx="304800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9133840" y="3413760"/>
            <a:ext cx="305816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9" grpId="0" animBg="1"/>
      <p:bldP spid="9" grpId="1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57016" cy="12498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85840" y="3413760"/>
            <a:ext cx="6106160" cy="34442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085840" y="-30480"/>
            <a:ext cx="304800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9133840" y="-30480"/>
            <a:ext cx="305816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2498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2032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128000" y="2286000"/>
            <a:ext cx="2032000" cy="4572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0160000" y="0"/>
            <a:ext cx="2032000" cy="4572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14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2498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14720" y="2171395"/>
            <a:ext cx="2194560" cy="30943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128000" y="2286000"/>
            <a:ext cx="2032000" cy="28651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0160000" y="2286000"/>
            <a:ext cx="2032000" cy="28651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064000" y="2286000"/>
            <a:ext cx="2032000" cy="28651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2028825" y="2286000"/>
            <a:ext cx="2032000" cy="28651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-6350" y="2286000"/>
            <a:ext cx="2032000" cy="28651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4067176" cy="12498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261360" y="2286000"/>
            <a:ext cx="2032000" cy="28651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509895" y="2286000"/>
            <a:ext cx="2032000" cy="28651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758430" y="2286000"/>
            <a:ext cx="2032000" cy="28651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1012825" y="2286000"/>
            <a:ext cx="2032000" cy="28651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9" grpId="0" animBg="1"/>
      <p:bldP spid="9" grpId="1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4" y="946702"/>
            <a:ext cx="4057015" cy="12498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085840" y="-30480"/>
            <a:ext cx="3048000" cy="68884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9133840" y="-30480"/>
            <a:ext cx="3058160" cy="68884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3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4824" y="946702"/>
            <a:ext cx="4067175" cy="124984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112000" y="1135075"/>
            <a:ext cx="4053840" cy="45748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1140319"/>
            <a:ext cx="2042161" cy="4569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74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016000" y="0"/>
            <a:ext cx="11176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012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6C7DFC0-CBDB-462C-855B-01E7D9385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2E3CA-8875-4A1B-9E2A-34F294927AFF}" type="datetimeFigureOut">
              <a:rPr lang="ru-RU" smtClean="0"/>
              <a:t>25.06.2020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5752529-7149-40FA-8C0B-6E05B5EA4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43C4109-B2DC-47D1-A01D-31ED3C112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60B10-05E4-4612-A7EE-C6F0B61D6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606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937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40" b="1" i="0">
                <a:solidFill>
                  <a:srgbClr val="532408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31876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2033229" y="2294585"/>
            <a:ext cx="3051313" cy="227606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971" y="1175302"/>
            <a:ext cx="10146612" cy="1647411"/>
          </a:xfrm>
          <a:prstGeom prst="rect">
            <a:avLst/>
          </a:prstGeom>
          <a:effectLst>
            <a:outerShdw blurRad="762000" dist="381000" dir="5400000" algn="t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defRPr sz="12000" b="1" i="0">
                <a:latin typeface="Montserrat Black" charset="0"/>
                <a:ea typeface="Montserrat Black" charset="0"/>
                <a:cs typeface="Montserrat Black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69994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24971" y="2605294"/>
            <a:ext cx="10146612" cy="1647411"/>
          </a:xfrm>
          <a:prstGeom prst="rect">
            <a:avLst/>
          </a:prstGeom>
          <a:effectLst>
            <a:outerShdw blurRad="762000" dist="381000" dir="5400000" algn="t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 algn="ctr">
              <a:defRPr sz="9600" b="1" i="0">
                <a:latin typeface="Montserrat Black" charset="0"/>
                <a:ea typeface="Montserrat Black" charset="0"/>
                <a:cs typeface="Montserrat Black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99505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4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7300" y="946702"/>
            <a:ext cx="6114221" cy="12498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23580" y="0"/>
            <a:ext cx="3043596" cy="4572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9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2"/>
            <a:ext cx="5083176" cy="12498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128000" y="0"/>
            <a:ext cx="4064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128000" y="3217090"/>
            <a:ext cx="1561920" cy="156192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45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4" y="946702"/>
            <a:ext cx="9152697" cy="12498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9148404" y="0"/>
            <a:ext cx="3043596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14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9420" y="946702"/>
            <a:ext cx="4066580" cy="12498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16000" y="0"/>
            <a:ext cx="5080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86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7184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75" r:id="rId3"/>
    <p:sldLayoutId id="2147484034" r:id="rId4"/>
    <p:sldLayoutId id="2147484037" r:id="rId5"/>
    <p:sldLayoutId id="2147484038" r:id="rId6"/>
    <p:sldLayoutId id="2147484051" r:id="rId7"/>
    <p:sldLayoutId id="2147484039" r:id="rId8"/>
    <p:sldLayoutId id="2147484040" r:id="rId9"/>
    <p:sldLayoutId id="2147484041" r:id="rId10"/>
    <p:sldLayoutId id="2147484042" r:id="rId11"/>
    <p:sldLayoutId id="2147484043" r:id="rId12"/>
    <p:sldLayoutId id="2147484044" r:id="rId13"/>
    <p:sldLayoutId id="2147484045" r:id="rId14"/>
    <p:sldLayoutId id="2147484046" r:id="rId15"/>
    <p:sldLayoutId id="2147484047" r:id="rId16"/>
    <p:sldLayoutId id="2147484048" r:id="rId17"/>
    <p:sldLayoutId id="2147484049" r:id="rId18"/>
    <p:sldLayoutId id="2147484050" r:id="rId19"/>
    <p:sldLayoutId id="2147484076" r:id="rId20"/>
    <p:sldLayoutId id="2147484052" r:id="rId21"/>
    <p:sldLayoutId id="2147484053" r:id="rId22"/>
    <p:sldLayoutId id="2147484054" r:id="rId23"/>
    <p:sldLayoutId id="2147484055" r:id="rId24"/>
    <p:sldLayoutId id="2147484056" r:id="rId25"/>
    <p:sldLayoutId id="2147484057" r:id="rId26"/>
    <p:sldLayoutId id="2147484058" r:id="rId27"/>
    <p:sldLayoutId id="2147484059" r:id="rId28"/>
    <p:sldLayoutId id="2147484060" r:id="rId29"/>
    <p:sldLayoutId id="2147484061" r:id="rId30"/>
    <p:sldLayoutId id="2147484062" r:id="rId31"/>
    <p:sldLayoutId id="2147484077" r:id="rId32"/>
    <p:sldLayoutId id="2147484089" r:id="rId33"/>
    <p:sldLayoutId id="2147484090" r:id="rId34"/>
    <p:sldLayoutId id="2147484091" r:id="rId35"/>
  </p:sldLayoutIdLst>
  <p:hf hdr="0" ftr="0" dt="0"/>
  <p:txStyles>
    <p:titleStyle>
      <a:lvl1pPr algn="l" defTabSz="914318" rtl="0" eaLnBrk="1" latinLnBrk="0" hangingPunct="1">
        <a:lnSpc>
          <a:spcPct val="80000"/>
        </a:lnSpc>
        <a:spcBef>
          <a:spcPct val="0"/>
        </a:spcBef>
        <a:buNone/>
        <a:defRPr sz="3600" b="1" i="0" kern="1200" spc="-100" baseline="0">
          <a:solidFill>
            <a:schemeClr val="tx1"/>
          </a:solidFill>
          <a:latin typeface="Montserrat" charset="0"/>
          <a:ea typeface="Montserrat" charset="0"/>
          <a:cs typeface="Montserrat" charset="0"/>
        </a:defRPr>
      </a:lvl1pPr>
    </p:titleStyle>
    <p:bodyStyle>
      <a:lvl1pPr marL="0" indent="0" algn="l" defTabSz="914318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000" kern="1200" baseline="0">
          <a:solidFill>
            <a:schemeClr val="tx1">
              <a:alpha val="50000"/>
            </a:schemeClr>
          </a:solidFill>
          <a:latin typeface="+mn-lt"/>
          <a:ea typeface="+mn-ea"/>
          <a:cs typeface="+mn-cs"/>
        </a:defRPr>
      </a:lvl5pPr>
      <a:lvl6pPr marL="251437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2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0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3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1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840">
          <p15:clr>
            <a:srgbClr val="F26B43"/>
          </p15:clr>
        </p15:guide>
        <p15:guide id="1" orient="horz" pos="2160">
          <p15:clr>
            <a:srgbClr val="F26B43"/>
          </p15:clr>
        </p15:guide>
        <p15:guide id="14" orient="horz" pos="346" userDrawn="1">
          <p15:clr>
            <a:srgbClr val="F26B43"/>
          </p15:clr>
        </p15:guide>
        <p15:guide id="27" orient="horz" pos="3952" userDrawn="1">
          <p15:clr>
            <a:srgbClr val="F26B43"/>
          </p15:clr>
        </p15:guide>
        <p15:guide id="28" pos="642" userDrawn="1">
          <p15:clr>
            <a:srgbClr val="F26B43"/>
          </p15:clr>
        </p15:guide>
        <p15:guide id="29" pos="7038" userDrawn="1">
          <p15:clr>
            <a:srgbClr val="F26B43"/>
          </p15:clr>
        </p15:guide>
        <p15:guide id="44">
          <p15:clr>
            <a:srgbClr val="F26B43"/>
          </p15:clr>
        </p15:guide>
        <p15:guide id="45" pos="7680">
          <p15:clr>
            <a:srgbClr val="F26B43"/>
          </p15:clr>
        </p15:guide>
        <p15:guide id="46" orient="horz">
          <p15:clr>
            <a:srgbClr val="F26B43"/>
          </p15:clr>
        </p15:guide>
        <p15:guide id="47" orient="horz" pos="4320">
          <p15:clr>
            <a:srgbClr val="F26B43"/>
          </p15:clr>
        </p15:guide>
        <p15:guide id="48" pos="1277" userDrawn="1">
          <p15:clr>
            <a:srgbClr val="F26B43"/>
          </p15:clr>
        </p15:guide>
        <p15:guide id="51" orient="horz" pos="709" userDrawn="1">
          <p15:clr>
            <a:srgbClr val="F26B43"/>
          </p15:clr>
        </p15:guide>
        <p15:guide id="52" pos="191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8824" y="946702"/>
            <a:ext cx="9152697" cy="1249845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/>
          <a:p>
            <a:r>
              <a:rPr lang="en-US" dirty="0"/>
              <a:t>Your title here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28824" y="2514600"/>
            <a:ext cx="9152698" cy="3429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Write here subtitle</a:t>
            </a:r>
          </a:p>
          <a:p>
            <a:pPr lvl="1"/>
            <a:r>
              <a:rPr lang="en-US" dirty="0"/>
              <a:t>Write here subtitle</a:t>
            </a:r>
          </a:p>
          <a:p>
            <a:pPr lvl="1"/>
            <a:r>
              <a:rPr lang="en-US" dirty="0"/>
              <a:t>Write here subtitle</a:t>
            </a:r>
          </a:p>
          <a:p>
            <a:pPr lvl="2"/>
            <a:r>
              <a:rPr lang="en-US" dirty="0"/>
              <a:t>Write here text</a:t>
            </a:r>
          </a:p>
          <a:p>
            <a:pPr lvl="3"/>
            <a:r>
              <a:rPr lang="en-US" dirty="0"/>
              <a:t>Write here text</a:t>
            </a:r>
          </a:p>
          <a:p>
            <a:pPr lvl="4"/>
            <a:r>
              <a:rPr lang="en-US" dirty="0"/>
              <a:t>Write here text 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1181521" y="6291470"/>
            <a:ext cx="1003853" cy="5665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 rot="16200000">
            <a:off x="11355380" y="378755"/>
            <a:ext cx="6254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00" b="1" i="0" dirty="0">
                <a:solidFill>
                  <a:schemeClr val="tx1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voodoo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11496888" y="3389244"/>
            <a:ext cx="40210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11697939" y="3468757"/>
            <a:ext cx="20105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24"/>
          <p:cNvSpPr txBox="1">
            <a:spLocks/>
          </p:cNvSpPr>
          <p:nvPr userDrawn="1"/>
        </p:nvSpPr>
        <p:spPr>
          <a:xfrm>
            <a:off x="11181521" y="6376228"/>
            <a:ext cx="10038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3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6C48702-E445-134E-B960-6F692773524F}" type="slidenum">
              <a:rPr lang="en-US" sz="800" b="1" i="0" smtClean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rPr>
              <a:pPr algn="ctr"/>
              <a:t>‹#›</a:t>
            </a:fld>
            <a:endParaRPr lang="en-US" sz="800" b="1" i="0" dirty="0">
              <a:solidFill>
                <a:schemeClr val="tx1"/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058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  <p:hf hdr="0" ftr="0" dt="0"/>
  <p:txStyles>
    <p:titleStyle>
      <a:lvl1pPr algn="l" defTabSz="914318" rtl="0" eaLnBrk="1" latinLnBrk="0" hangingPunct="1">
        <a:lnSpc>
          <a:spcPct val="80000"/>
        </a:lnSpc>
        <a:spcBef>
          <a:spcPct val="0"/>
        </a:spcBef>
        <a:buNone/>
        <a:defRPr sz="3600" b="1" i="0" kern="1200" spc="-151" baseline="0">
          <a:solidFill>
            <a:schemeClr val="tx1"/>
          </a:solidFill>
          <a:latin typeface="Montserrat SemiBold" charset="0"/>
          <a:ea typeface="Montserrat SemiBold" charset="0"/>
          <a:cs typeface="Montserrat SemiBold" charset="0"/>
        </a:defRPr>
      </a:lvl1pPr>
    </p:titleStyle>
    <p:bodyStyle>
      <a:lvl1pPr marL="0" indent="0" algn="l" defTabSz="914318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000" kern="1200" baseline="0">
          <a:solidFill>
            <a:schemeClr val="tx1">
              <a:alpha val="50000"/>
            </a:schemeClr>
          </a:solidFill>
          <a:latin typeface="+mn-lt"/>
          <a:ea typeface="+mn-ea"/>
          <a:cs typeface="+mn-cs"/>
        </a:defRPr>
      </a:lvl5pPr>
      <a:lvl6pPr marL="251437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2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0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3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1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840">
          <p15:clr>
            <a:srgbClr val="F26B43"/>
          </p15:clr>
        </p15:guide>
        <p15:guide id="1" orient="horz" pos="2160">
          <p15:clr>
            <a:srgbClr val="F26B43"/>
          </p15:clr>
        </p15:guide>
        <p15:guide id="14" orient="horz" pos="346">
          <p15:clr>
            <a:srgbClr val="F26B43"/>
          </p15:clr>
        </p15:guide>
        <p15:guide id="27" orient="horz" pos="3952">
          <p15:clr>
            <a:srgbClr val="F26B43"/>
          </p15:clr>
        </p15:guide>
        <p15:guide id="28" pos="642">
          <p15:clr>
            <a:srgbClr val="F26B43"/>
          </p15:clr>
        </p15:guide>
        <p15:guide id="29" pos="7038">
          <p15:clr>
            <a:srgbClr val="F26B43"/>
          </p15:clr>
        </p15:guide>
        <p15:guide id="44">
          <p15:clr>
            <a:srgbClr val="F26B43"/>
          </p15:clr>
        </p15:guide>
        <p15:guide id="45" pos="7680">
          <p15:clr>
            <a:srgbClr val="F26B43"/>
          </p15:clr>
        </p15:guide>
        <p15:guide id="46" orient="horz">
          <p15:clr>
            <a:srgbClr val="F26B43"/>
          </p15:clr>
        </p15:guide>
        <p15:guide id="47" orient="horz" pos="4320">
          <p15:clr>
            <a:srgbClr val="F26B43"/>
          </p15:clr>
        </p15:guide>
        <p15:guide id="48" pos="1277">
          <p15:clr>
            <a:srgbClr val="F26B43"/>
          </p15:clr>
        </p15:guide>
        <p15:guide id="51" orient="horz" pos="709">
          <p15:clr>
            <a:srgbClr val="F26B43"/>
          </p15:clr>
        </p15:guide>
        <p15:guide id="52" pos="19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4.jpg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3.png"/><Relationship Id="rId4" Type="http://schemas.openxmlformats.org/officeDocument/2006/relationships/hyperlink" Target="http://www.publishing-vak.ru/file/archive-economy-2018-10/10-ivanov.pdf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7" r="36023" b="10217"/>
          <a:stretch/>
        </p:blipFill>
        <p:spPr>
          <a:xfrm>
            <a:off x="0" y="0"/>
            <a:ext cx="7800109" cy="6858000"/>
          </a:xfrm>
          <a:custGeom>
            <a:avLst/>
            <a:gdLst>
              <a:gd name="connsiteX0" fmla="*/ 0 w 7552267"/>
              <a:gd name="connsiteY0" fmla="*/ 0 h 4893734"/>
              <a:gd name="connsiteX1" fmla="*/ 7552267 w 7552267"/>
              <a:gd name="connsiteY1" fmla="*/ 0 h 4893734"/>
              <a:gd name="connsiteX2" fmla="*/ 7552267 w 7552267"/>
              <a:gd name="connsiteY2" fmla="*/ 4893734 h 4893734"/>
              <a:gd name="connsiteX3" fmla="*/ 0 w 7552267"/>
              <a:gd name="connsiteY3" fmla="*/ 4893734 h 4893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2267" h="4893734">
                <a:moveTo>
                  <a:pt x="0" y="0"/>
                </a:moveTo>
                <a:lnTo>
                  <a:pt x="7552267" y="0"/>
                </a:lnTo>
                <a:lnTo>
                  <a:pt x="7552267" y="4893734"/>
                </a:lnTo>
                <a:lnTo>
                  <a:pt x="0" y="4893734"/>
                </a:lnTo>
                <a:close/>
              </a:path>
            </a:pathLst>
          </a:cu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811" y="2885449"/>
            <a:ext cx="2324261" cy="174818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41000" y="6385913"/>
            <a:ext cx="1659109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solidFill>
                  <a:schemeClr val="accent5"/>
                </a:solidFill>
              </a:rPr>
              <a:t>www.parknarodov.ru</a:t>
            </a:r>
            <a:endParaRPr lang="en-US" sz="1400" b="1" dirty="0">
              <a:solidFill>
                <a:schemeClr val="accent5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52314" y="2344602"/>
            <a:ext cx="305594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>
                <a:solidFill>
                  <a:schemeClr val="accent5"/>
                </a:solidFill>
              </a:rPr>
              <a:t>Научно-познавательный парк </a:t>
            </a:r>
            <a:endParaRPr lang="en-US" sz="1400" dirty="0">
              <a:solidFill>
                <a:schemeClr val="accent5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52314" y="841530"/>
            <a:ext cx="3245415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dirty="0">
                <a:solidFill>
                  <a:schemeClr val="accent5"/>
                </a:solidFill>
              </a:rPr>
              <a:t>Роль в формировании</a:t>
            </a:r>
          </a:p>
          <a:p>
            <a:r>
              <a:rPr lang="ru-RU" dirty="0">
                <a:solidFill>
                  <a:schemeClr val="accent5"/>
                </a:solidFill>
              </a:rPr>
              <a:t>положительной </a:t>
            </a:r>
          </a:p>
          <a:p>
            <a:r>
              <a:rPr lang="ru-RU" dirty="0">
                <a:solidFill>
                  <a:schemeClr val="accent5"/>
                </a:solidFill>
              </a:rPr>
              <a:t>социально-экономической и социально-культурной среды</a:t>
            </a:r>
          </a:p>
        </p:txBody>
      </p:sp>
      <p:cxnSp>
        <p:nvCxnSpPr>
          <p:cNvPr id="17" name="Straight Connector 27"/>
          <p:cNvCxnSpPr/>
          <p:nvPr/>
        </p:nvCxnSpPr>
        <p:spPr>
          <a:xfrm>
            <a:off x="8452314" y="2197167"/>
            <a:ext cx="1152000" cy="0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561B835-A764-4E9C-AD36-70AFCF434625}"/>
              </a:ext>
            </a:extLst>
          </p:cNvPr>
          <p:cNvSpPr/>
          <p:nvPr/>
        </p:nvSpPr>
        <p:spPr>
          <a:xfrm>
            <a:off x="8872151" y="4497859"/>
            <a:ext cx="1993557" cy="197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57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7421CE6-C6C0-4BDF-9886-F43369491507}"/>
              </a:ext>
            </a:extLst>
          </p:cNvPr>
          <p:cNvSpPr txBox="1"/>
          <p:nvPr/>
        </p:nvSpPr>
        <p:spPr>
          <a:xfrm>
            <a:off x="318390" y="1276929"/>
            <a:ext cx="10970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Для исполнения задачи по изготовлению фигур из силикона в технике гиперреализм был привлечен молодой скульптор Чегодаев Петр.  На слайдах вы можете увидеть его работы.</a:t>
            </a:r>
          </a:p>
        </p:txBody>
      </p:sp>
      <p:pic>
        <p:nvPicPr>
          <p:cNvPr id="4" name="image103.jpg">
            <a:extLst>
              <a:ext uri="{FF2B5EF4-FFF2-40B4-BE49-F238E27FC236}">
                <a16:creationId xmlns:a16="http://schemas.microsoft.com/office/drawing/2014/main" id="{E14901A2-594F-4261-BB8A-5A847B6757E3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433876" y="1914125"/>
            <a:ext cx="3326273" cy="2256224"/>
          </a:xfrm>
          <a:prstGeom prst="rect">
            <a:avLst/>
          </a:prstGeom>
          <a:ln/>
        </p:spPr>
      </p:pic>
      <p:pic>
        <p:nvPicPr>
          <p:cNvPr id="5" name="image106.jpg">
            <a:extLst>
              <a:ext uri="{FF2B5EF4-FFF2-40B4-BE49-F238E27FC236}">
                <a16:creationId xmlns:a16="http://schemas.microsoft.com/office/drawing/2014/main" id="{CB00D792-2B1D-42B6-9832-0217FB62413C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4016522" y="1914126"/>
            <a:ext cx="3161945" cy="2256223"/>
          </a:xfrm>
          <a:prstGeom prst="rect">
            <a:avLst/>
          </a:prstGeom>
          <a:ln/>
        </p:spPr>
      </p:pic>
      <p:pic>
        <p:nvPicPr>
          <p:cNvPr id="6" name="image91.jpg">
            <a:extLst>
              <a:ext uri="{FF2B5EF4-FFF2-40B4-BE49-F238E27FC236}">
                <a16:creationId xmlns:a16="http://schemas.microsoft.com/office/drawing/2014/main" id="{9F35C9EB-64E3-4676-9286-0EAF217DBA77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7665576" y="1914125"/>
            <a:ext cx="3326272" cy="4437770"/>
          </a:xfrm>
          <a:prstGeom prst="rect">
            <a:avLst/>
          </a:prstGeom>
          <a:ln/>
        </p:spPr>
      </p:pic>
      <p:pic>
        <p:nvPicPr>
          <p:cNvPr id="7" name="image77.jpg">
            <a:extLst>
              <a:ext uri="{FF2B5EF4-FFF2-40B4-BE49-F238E27FC236}">
                <a16:creationId xmlns:a16="http://schemas.microsoft.com/office/drawing/2014/main" id="{03588183-2CB3-4E4D-B20D-AE1988FE12D7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433876" y="4341263"/>
            <a:ext cx="2070042" cy="2010632"/>
          </a:xfrm>
          <a:prstGeom prst="rect">
            <a:avLst/>
          </a:prstGeom>
          <a:ln/>
        </p:spPr>
      </p:pic>
      <p:pic>
        <p:nvPicPr>
          <p:cNvPr id="8" name="image75.jpg">
            <a:extLst>
              <a:ext uri="{FF2B5EF4-FFF2-40B4-BE49-F238E27FC236}">
                <a16:creationId xmlns:a16="http://schemas.microsoft.com/office/drawing/2014/main" id="{9459FA8B-C90D-4301-A55B-5E7EED855808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2820533" y="4341263"/>
            <a:ext cx="1942978" cy="2010632"/>
          </a:xfrm>
          <a:prstGeom prst="rect">
            <a:avLst/>
          </a:prstGeom>
          <a:ln/>
        </p:spPr>
      </p:pic>
      <p:pic>
        <p:nvPicPr>
          <p:cNvPr id="9" name="image83.jpg">
            <a:extLst>
              <a:ext uri="{FF2B5EF4-FFF2-40B4-BE49-F238E27FC236}">
                <a16:creationId xmlns:a16="http://schemas.microsoft.com/office/drawing/2014/main" id="{65A1B469-BEDB-4507-A7A3-CAC6BBCDF2CA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5000597" y="4341263"/>
            <a:ext cx="2177870" cy="2010632"/>
          </a:xfrm>
          <a:prstGeom prst="rect">
            <a:avLst/>
          </a:prstGeom>
          <a:ln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1C33B3-9B46-43F7-BFF1-3465E086FA97}"/>
              </a:ext>
            </a:extLst>
          </p:cNvPr>
          <p:cNvSpPr txBox="1"/>
          <p:nvPr/>
        </p:nvSpPr>
        <p:spPr>
          <a:xfrm>
            <a:off x="920542" y="436788"/>
            <a:ext cx="1015292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b="1" dirty="0"/>
              <a:t>Достижения в области скульптурной лепки</a:t>
            </a:r>
            <a:endParaRPr lang="ru-RU" sz="32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E046A22-69C8-4F24-84AC-1F349FE69B6F}"/>
              </a:ext>
            </a:extLst>
          </p:cNvPr>
          <p:cNvSpPr/>
          <p:nvPr/>
        </p:nvSpPr>
        <p:spPr>
          <a:xfrm>
            <a:off x="0" y="436788"/>
            <a:ext cx="114300" cy="6736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843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6.jpg">
            <a:extLst>
              <a:ext uri="{FF2B5EF4-FFF2-40B4-BE49-F238E27FC236}">
                <a16:creationId xmlns:a16="http://schemas.microsoft.com/office/drawing/2014/main" id="{EF55DCAB-C307-430C-A480-633C3F2ABBC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86252" y="317251"/>
            <a:ext cx="4809591" cy="3119120"/>
          </a:xfrm>
          <a:prstGeom prst="rect">
            <a:avLst/>
          </a:prstGeom>
          <a:ln/>
        </p:spPr>
      </p:pic>
      <p:pic>
        <p:nvPicPr>
          <p:cNvPr id="3" name="image15.jpg">
            <a:extLst>
              <a:ext uri="{FF2B5EF4-FFF2-40B4-BE49-F238E27FC236}">
                <a16:creationId xmlns:a16="http://schemas.microsoft.com/office/drawing/2014/main" id="{4C8754C1-E837-44D7-9491-1AD1632E34B8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5464259" y="317251"/>
            <a:ext cx="4664710" cy="3119120"/>
          </a:xfrm>
          <a:prstGeom prst="rect">
            <a:avLst/>
          </a:prstGeom>
          <a:ln/>
        </p:spPr>
      </p:pic>
      <p:pic>
        <p:nvPicPr>
          <p:cNvPr id="4" name="image29.jpg">
            <a:extLst>
              <a:ext uri="{FF2B5EF4-FFF2-40B4-BE49-F238E27FC236}">
                <a16:creationId xmlns:a16="http://schemas.microsoft.com/office/drawing/2014/main" id="{F47CA533-B067-4F88-8D40-6213E3B63B6C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386252" y="3557798"/>
            <a:ext cx="3508298" cy="2620811"/>
          </a:xfrm>
          <a:prstGeom prst="rect">
            <a:avLst/>
          </a:prstGeom>
          <a:ln/>
        </p:spPr>
      </p:pic>
      <p:pic>
        <p:nvPicPr>
          <p:cNvPr id="5" name="image71.jpg">
            <a:extLst>
              <a:ext uri="{FF2B5EF4-FFF2-40B4-BE49-F238E27FC236}">
                <a16:creationId xmlns:a16="http://schemas.microsoft.com/office/drawing/2014/main" id="{9EFBA80E-24B1-47EA-8C67-0A05A5008C2A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4119661" y="3557798"/>
            <a:ext cx="3508298" cy="2620811"/>
          </a:xfrm>
          <a:prstGeom prst="rect">
            <a:avLst/>
          </a:prstGeom>
          <a:ln/>
        </p:spPr>
      </p:pic>
      <p:pic>
        <p:nvPicPr>
          <p:cNvPr id="6" name="image40.jpg">
            <a:extLst>
              <a:ext uri="{FF2B5EF4-FFF2-40B4-BE49-F238E27FC236}">
                <a16:creationId xmlns:a16="http://schemas.microsoft.com/office/drawing/2014/main" id="{31516F42-BDEC-4E0E-94D4-0B7F9854800C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7853070" y="3557798"/>
            <a:ext cx="4002744" cy="2994660"/>
          </a:xfrm>
          <a:prstGeom prst="rect">
            <a:avLst/>
          </a:prstGeom>
          <a:ln/>
        </p:spPr>
      </p:pic>
      <p:sp>
        <p:nvSpPr>
          <p:cNvPr id="9" name="Rectangle 10">
            <a:extLst>
              <a:ext uri="{FF2B5EF4-FFF2-40B4-BE49-F238E27FC236}">
                <a16:creationId xmlns:a16="http://schemas.microsoft.com/office/drawing/2014/main" id="{8B4C3D11-33AC-4C6E-B270-93DD189D86A6}"/>
              </a:ext>
            </a:extLst>
          </p:cNvPr>
          <p:cNvSpPr/>
          <p:nvPr/>
        </p:nvSpPr>
        <p:spPr>
          <a:xfrm>
            <a:off x="386252" y="6270435"/>
            <a:ext cx="7466818" cy="56404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0" rtlCol="0" anchor="ctr"/>
          <a:lstStyle/>
          <a:p>
            <a:pPr algn="r"/>
            <a:r>
              <a:rPr lang="ru-RU" sz="1400" b="1" dirty="0">
                <a:solidFill>
                  <a:schemeClr val="tx1"/>
                </a:solidFill>
              </a:rPr>
              <a:t>Парк Народов Мира – мощный катализатор социальных перемен…     </a:t>
            </a:r>
          </a:p>
        </p:txBody>
      </p:sp>
    </p:spTree>
    <p:extLst>
      <p:ext uri="{BB962C8B-B14F-4D97-AF65-F5344CB8AC3E}">
        <p14:creationId xmlns:p14="http://schemas.microsoft.com/office/powerpoint/2010/main" val="174844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94.jpg">
            <a:extLst>
              <a:ext uri="{FF2B5EF4-FFF2-40B4-BE49-F238E27FC236}">
                <a16:creationId xmlns:a16="http://schemas.microsoft.com/office/drawing/2014/main" id="{DC6C7C21-9FE4-47BE-B1B8-57C0B6268217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91669" y="165105"/>
            <a:ext cx="2649220" cy="3188970"/>
          </a:xfrm>
          <a:prstGeom prst="rect">
            <a:avLst/>
          </a:prstGeom>
          <a:ln/>
        </p:spPr>
      </p:pic>
      <p:pic>
        <p:nvPicPr>
          <p:cNvPr id="3" name="image99.jpg">
            <a:extLst>
              <a:ext uri="{FF2B5EF4-FFF2-40B4-BE49-F238E27FC236}">
                <a16:creationId xmlns:a16="http://schemas.microsoft.com/office/drawing/2014/main" id="{E7CCBB4D-AA88-4CB2-BA90-C6E207A07D79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3029824" y="759111"/>
            <a:ext cx="3627099" cy="2594963"/>
          </a:xfrm>
          <a:prstGeom prst="rect">
            <a:avLst/>
          </a:prstGeom>
          <a:ln/>
        </p:spPr>
      </p:pic>
      <p:pic>
        <p:nvPicPr>
          <p:cNvPr id="4" name="image112.jpg">
            <a:extLst>
              <a:ext uri="{FF2B5EF4-FFF2-40B4-BE49-F238E27FC236}">
                <a16:creationId xmlns:a16="http://schemas.microsoft.com/office/drawing/2014/main" id="{85D40204-3CB0-45F7-BDF2-738808E5A9FB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291670" y="3503926"/>
            <a:ext cx="3659546" cy="2451810"/>
          </a:xfrm>
          <a:prstGeom prst="rect">
            <a:avLst/>
          </a:prstGeom>
          <a:ln/>
        </p:spPr>
      </p:pic>
      <p:pic>
        <p:nvPicPr>
          <p:cNvPr id="5" name="Рисунок 4" descr="E:\WD Backup.swstor\Geopard\NTY1NmRiMzc5Yjg1NDAxYj\Volume{ccd02e73-4e5c-11e6-aad5-806e6f6e6963}\PROJ\Выставка\11. Арнольд\Покраска_03.jpg">
            <a:extLst>
              <a:ext uri="{FF2B5EF4-FFF2-40B4-BE49-F238E27FC236}">
                <a16:creationId xmlns:a16="http://schemas.microsoft.com/office/drawing/2014/main" id="{B5235C41-6A4D-46E3-A539-079740D6E7E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858" y="381510"/>
            <a:ext cx="2347808" cy="2972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58.jpg">
            <a:extLst>
              <a:ext uri="{FF2B5EF4-FFF2-40B4-BE49-F238E27FC236}">
                <a16:creationId xmlns:a16="http://schemas.microsoft.com/office/drawing/2014/main" id="{E0611F93-7853-4552-A0C7-9E02E604E60D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9182601" y="381510"/>
            <a:ext cx="2151522" cy="2972564"/>
          </a:xfrm>
          <a:prstGeom prst="rect">
            <a:avLst/>
          </a:prstGeom>
          <a:ln/>
        </p:spPr>
      </p:pic>
      <p:pic>
        <p:nvPicPr>
          <p:cNvPr id="9" name="image66.jpg">
            <a:extLst>
              <a:ext uri="{FF2B5EF4-FFF2-40B4-BE49-F238E27FC236}">
                <a16:creationId xmlns:a16="http://schemas.microsoft.com/office/drawing/2014/main" id="{53C73D5B-6DE8-4742-B487-C929B9242E19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4060272" y="3503926"/>
            <a:ext cx="3409739" cy="2451810"/>
          </a:xfrm>
          <a:prstGeom prst="rect">
            <a:avLst/>
          </a:prstGeom>
          <a:ln/>
        </p:spPr>
      </p:pic>
      <p:pic>
        <p:nvPicPr>
          <p:cNvPr id="10" name="image98.jpg">
            <a:extLst>
              <a:ext uri="{FF2B5EF4-FFF2-40B4-BE49-F238E27FC236}">
                <a16:creationId xmlns:a16="http://schemas.microsoft.com/office/drawing/2014/main" id="{F0CD6B7B-C26A-4EEA-AB6E-0D4CAC3F6D80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7589040" y="3429000"/>
            <a:ext cx="3745083" cy="2526737"/>
          </a:xfrm>
          <a:prstGeom prst="rect">
            <a:avLst/>
          </a:prstGeom>
          <a:ln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ECDFAD8-8DA9-4565-AEEF-EA57B4BC5A26}"/>
              </a:ext>
            </a:extLst>
          </p:cNvPr>
          <p:cNvSpPr/>
          <p:nvPr/>
        </p:nvSpPr>
        <p:spPr>
          <a:xfrm>
            <a:off x="972174" y="6288414"/>
            <a:ext cx="11219827" cy="56404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0" rtlCol="0" anchor="ctr"/>
          <a:lstStyle/>
          <a:p>
            <a:pPr algn="r"/>
            <a:r>
              <a:rPr lang="ru-RU" sz="1400" b="1" dirty="0">
                <a:solidFill>
                  <a:schemeClr val="tx1"/>
                </a:solidFill>
              </a:rPr>
              <a:t>На базе мастерской, после реализации основной задачи будет запущена скульптурная школа, где молодые мастера скульпторы будут иметь возможность совершенствовать свое мастерство или заново его приобретать </a:t>
            </a:r>
            <a:r>
              <a:rPr lang="ru-RU" sz="1400" b="1" dirty="0">
                <a:solidFill>
                  <a:schemeClr val="tx1"/>
                </a:solidFill>
                <a:sym typeface="Wingdings" panose="05000000000000000000" pitchFamily="2" charset="2"/>
              </a:rPr>
              <a:t></a:t>
            </a:r>
            <a:r>
              <a:rPr lang="ru-RU" sz="1400" b="1" dirty="0">
                <a:solidFill>
                  <a:schemeClr val="tx1"/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80509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B5393B7-8995-4BD5-95D7-8F47A7499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74" y="33556"/>
            <a:ext cx="10186332" cy="679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346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1" t="11846" r="30721"/>
          <a:stretch/>
        </p:blipFill>
        <p:spPr>
          <a:xfrm>
            <a:off x="7268395" y="542441"/>
            <a:ext cx="2573338" cy="3921233"/>
          </a:xfrm>
        </p:spPr>
      </p:pic>
      <p:pic>
        <p:nvPicPr>
          <p:cNvPr id="24" name="Рисунок 23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1" t="7849" r="13951"/>
          <a:stretch/>
        </p:blipFill>
        <p:spPr>
          <a:xfrm>
            <a:off x="9929447" y="542441"/>
            <a:ext cx="2249051" cy="3921233"/>
          </a:xfr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5" t="652" r="11493" b="2047"/>
          <a:stretch/>
        </p:blipFill>
        <p:spPr>
          <a:xfrm>
            <a:off x="8555064" y="4572000"/>
            <a:ext cx="3649998" cy="2286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856E12-40FE-4339-964F-D17407ECD3A7}"/>
              </a:ext>
            </a:extLst>
          </p:cNvPr>
          <p:cNvSpPr txBox="1"/>
          <p:nvPr/>
        </p:nvSpPr>
        <p:spPr>
          <a:xfrm>
            <a:off x="511863" y="309293"/>
            <a:ext cx="621450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b="1" dirty="0"/>
              <a:t>Наш подход</a:t>
            </a:r>
          </a:p>
        </p:txBody>
      </p:sp>
      <p:cxnSp>
        <p:nvCxnSpPr>
          <p:cNvPr id="10" name="Straight Connector 12">
            <a:extLst>
              <a:ext uri="{FF2B5EF4-FFF2-40B4-BE49-F238E27FC236}">
                <a16:creationId xmlns:a16="http://schemas.microsoft.com/office/drawing/2014/main" id="{32DC3600-87BD-4BF2-9792-001F5517C573}"/>
              </a:ext>
            </a:extLst>
          </p:cNvPr>
          <p:cNvCxnSpPr/>
          <p:nvPr/>
        </p:nvCxnSpPr>
        <p:spPr>
          <a:xfrm>
            <a:off x="511863" y="888558"/>
            <a:ext cx="134703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3404783-995F-443F-BA97-DBDAD7CFCD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" t="34059" r="1920" b="11195"/>
          <a:stretch/>
        </p:blipFill>
        <p:spPr>
          <a:xfrm>
            <a:off x="1201567" y="4572000"/>
            <a:ext cx="7265783" cy="2286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</p:pic>
      <p:sp>
        <p:nvSpPr>
          <p:cNvPr id="14" name="object 8">
            <a:extLst>
              <a:ext uri="{FF2B5EF4-FFF2-40B4-BE49-F238E27FC236}">
                <a16:creationId xmlns:a16="http://schemas.microsoft.com/office/drawing/2014/main" id="{9124535A-1DC3-4FC5-AF14-B7A2CE614B6D}"/>
              </a:ext>
            </a:extLst>
          </p:cNvPr>
          <p:cNvSpPr txBox="1"/>
          <p:nvPr/>
        </p:nvSpPr>
        <p:spPr>
          <a:xfrm>
            <a:off x="489193" y="1071139"/>
            <a:ext cx="4619356" cy="3318280"/>
          </a:xfrm>
          <a:prstGeom prst="rect">
            <a:avLst/>
          </a:prstGeom>
          <a:noFill/>
        </p:spPr>
        <p:txBody>
          <a:bodyPr vert="horz" wrap="square" lIns="0" tIns="14604" rIns="0" bIns="0" rtlCol="0">
            <a:spAutoFit/>
          </a:bodyPr>
          <a:lstStyle/>
          <a:p>
            <a:pPr marL="14604">
              <a:lnSpc>
                <a:spcPts val="2625"/>
              </a:lnSpc>
            </a:pP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cs typeface="Tahoma"/>
              </a:rPr>
              <a:t>Вход в парк бесплатный!</a:t>
            </a:r>
          </a:p>
          <a:p>
            <a:pPr marL="14604">
              <a:lnSpc>
                <a:spcPts val="2625"/>
              </a:lnSpc>
            </a:pPr>
            <a:r>
              <a:rPr lang="ru-RU" sz="1400" dirty="0">
                <a:solidFill>
                  <a:schemeClr val="accent6">
                    <a:lumMod val="50000"/>
                  </a:schemeClr>
                </a:solidFill>
                <a:cs typeface="Tahoma"/>
              </a:rPr>
              <a:t>Плата взимается за такие услуги как:</a:t>
            </a:r>
          </a:p>
          <a:p>
            <a:pPr marL="357504" indent="-342900">
              <a:lnSpc>
                <a:spcPts val="2625"/>
              </a:lnSpc>
              <a:buFont typeface="Wingdings" panose="05000000000000000000" pitchFamily="2" charset="2"/>
              <a:buChar char="q"/>
            </a:pPr>
            <a:r>
              <a:rPr lang="ru-RU" sz="1400" dirty="0">
                <a:solidFill>
                  <a:schemeClr val="accent6">
                    <a:lumMod val="50000"/>
                  </a:schemeClr>
                </a:solidFill>
                <a:cs typeface="Tahoma"/>
              </a:rPr>
              <a:t>Размещение в гостиницах, хостелах;</a:t>
            </a:r>
          </a:p>
          <a:p>
            <a:pPr marL="357504" indent="-342900">
              <a:lnSpc>
                <a:spcPts val="2625"/>
              </a:lnSpc>
              <a:buFont typeface="Wingdings" panose="05000000000000000000" pitchFamily="2" charset="2"/>
              <a:buChar char="q"/>
            </a:pPr>
            <a:r>
              <a:rPr lang="ru-RU" sz="1400" dirty="0">
                <a:solidFill>
                  <a:schemeClr val="accent6">
                    <a:lumMod val="50000"/>
                  </a:schemeClr>
                </a:solidFill>
                <a:cs typeface="Tahoma"/>
              </a:rPr>
              <a:t>Посещение музея;</a:t>
            </a:r>
          </a:p>
          <a:p>
            <a:pPr marL="357504" indent="-342900">
              <a:lnSpc>
                <a:spcPts val="2625"/>
              </a:lnSpc>
              <a:buFont typeface="Wingdings" panose="05000000000000000000" pitchFamily="2" charset="2"/>
              <a:buChar char="q"/>
            </a:pPr>
            <a:r>
              <a:rPr lang="ru-RU" sz="1400" dirty="0">
                <a:solidFill>
                  <a:schemeClr val="accent6">
                    <a:lumMod val="50000"/>
                  </a:schemeClr>
                </a:solidFill>
                <a:cs typeface="Tahoma"/>
              </a:rPr>
              <a:t>Посещение аттракционов;</a:t>
            </a:r>
          </a:p>
          <a:p>
            <a:pPr marL="357504" indent="-342900">
              <a:lnSpc>
                <a:spcPts val="2625"/>
              </a:lnSpc>
              <a:buFont typeface="Wingdings" panose="05000000000000000000" pitchFamily="2" charset="2"/>
              <a:buChar char="q"/>
            </a:pPr>
            <a:r>
              <a:rPr lang="ru-RU" sz="1400" dirty="0">
                <a:solidFill>
                  <a:schemeClr val="accent6">
                    <a:lumMod val="50000"/>
                  </a:schemeClr>
                </a:solidFill>
                <a:cs typeface="Tahoma"/>
              </a:rPr>
              <a:t>Посещение ресторанов, кафе;</a:t>
            </a:r>
          </a:p>
          <a:p>
            <a:pPr marL="357504" indent="-342900">
              <a:lnSpc>
                <a:spcPts val="2625"/>
              </a:lnSpc>
              <a:buFont typeface="Wingdings" panose="05000000000000000000" pitchFamily="2" charset="2"/>
              <a:buChar char="q"/>
            </a:pPr>
            <a:r>
              <a:rPr lang="ru-RU" sz="1400" dirty="0">
                <a:solidFill>
                  <a:schemeClr val="accent6">
                    <a:lumMod val="50000"/>
                  </a:schemeClr>
                </a:solidFill>
                <a:cs typeface="Tahoma"/>
              </a:rPr>
              <a:t>Прокат оборудования;</a:t>
            </a:r>
          </a:p>
          <a:p>
            <a:pPr marL="357504" indent="-342900">
              <a:lnSpc>
                <a:spcPts val="2625"/>
              </a:lnSpc>
              <a:buFont typeface="Wingdings" panose="05000000000000000000" pitchFamily="2" charset="2"/>
              <a:buChar char="q"/>
            </a:pPr>
            <a:r>
              <a:rPr lang="ru-RU" sz="1400" dirty="0">
                <a:solidFill>
                  <a:schemeClr val="accent6">
                    <a:lumMod val="50000"/>
                  </a:schemeClr>
                </a:solidFill>
                <a:cs typeface="Tahoma"/>
              </a:rPr>
              <a:t>Приобретение сувениров;</a:t>
            </a:r>
          </a:p>
          <a:p>
            <a:pPr marL="357504" indent="-342900">
              <a:lnSpc>
                <a:spcPts val="2625"/>
              </a:lnSpc>
              <a:buFont typeface="Wingdings" panose="05000000000000000000" pitchFamily="2" charset="2"/>
              <a:buChar char="q"/>
            </a:pPr>
            <a:r>
              <a:rPr lang="ru-RU" sz="1400" dirty="0">
                <a:solidFill>
                  <a:schemeClr val="accent6">
                    <a:lumMod val="50000"/>
                  </a:schemeClr>
                </a:solidFill>
                <a:cs typeface="Tahoma"/>
              </a:rPr>
              <a:t>Организация мероприятий …</a:t>
            </a:r>
          </a:p>
          <a:p>
            <a:pPr marL="357504" indent="-342900">
              <a:lnSpc>
                <a:spcPts val="2625"/>
              </a:lnSpc>
              <a:buFont typeface="Wingdings" panose="05000000000000000000" pitchFamily="2" charset="2"/>
              <a:buChar char="q"/>
            </a:pPr>
            <a:endParaRPr lang="ru-RU" sz="2000" dirty="0">
              <a:solidFill>
                <a:schemeClr val="accent6">
                  <a:lumMod val="50000"/>
                </a:schemeClr>
              </a:solidFill>
              <a:latin typeface="Tahoma"/>
              <a:cs typeface="Tahoma"/>
            </a:endParaRPr>
          </a:p>
        </p:txBody>
      </p:sp>
      <p:sp>
        <p:nvSpPr>
          <p:cNvPr id="15" name="object 9">
            <a:extLst>
              <a:ext uri="{FF2B5EF4-FFF2-40B4-BE49-F238E27FC236}">
                <a16:creationId xmlns:a16="http://schemas.microsoft.com/office/drawing/2014/main" id="{9BFE9524-84A6-4632-9A1B-A69BEED64BEA}"/>
              </a:ext>
            </a:extLst>
          </p:cNvPr>
          <p:cNvSpPr txBox="1">
            <a:spLocks/>
          </p:cNvSpPr>
          <p:nvPr/>
        </p:nvSpPr>
        <p:spPr>
          <a:xfrm>
            <a:off x="4687159" y="1131635"/>
            <a:ext cx="3002627" cy="179985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115">
              <a:lnSpc>
                <a:spcPct val="100000"/>
              </a:lnSpc>
              <a:spcBef>
                <a:spcPts val="2120"/>
              </a:spcBef>
            </a:pPr>
            <a:r>
              <a:rPr lang="ru-RU" sz="1400" b="1" spc="-10" dirty="0">
                <a:solidFill>
                  <a:schemeClr val="accent2"/>
                </a:solidFill>
              </a:rPr>
              <a:t>Планируемая мощность:</a:t>
            </a:r>
          </a:p>
          <a:p>
            <a:pPr marL="22225">
              <a:lnSpc>
                <a:spcPct val="100000"/>
              </a:lnSpc>
              <a:spcBef>
                <a:spcPts val="400"/>
              </a:spcBef>
            </a:pPr>
            <a:r>
              <a:rPr lang="ru-RU" sz="1600" b="1" spc="-40" dirty="0">
                <a:solidFill>
                  <a:srgbClr val="532408"/>
                </a:solidFill>
                <a:cs typeface="Tahoma"/>
              </a:rPr>
              <a:t>1000 человек в день </a:t>
            </a:r>
            <a:endParaRPr lang="ru-RU" sz="1600" b="1" dirty="0">
              <a:cs typeface="Tahoma"/>
            </a:endParaRPr>
          </a:p>
          <a:p>
            <a:pPr marL="31115">
              <a:lnSpc>
                <a:spcPct val="100000"/>
              </a:lnSpc>
              <a:spcBef>
                <a:spcPts val="1320"/>
              </a:spcBef>
            </a:pPr>
            <a:r>
              <a:rPr lang="ru-RU" sz="1400" b="1" spc="-10" dirty="0">
                <a:solidFill>
                  <a:schemeClr val="accent2"/>
                </a:solidFill>
              </a:rPr>
              <a:t>Средний чек:</a:t>
            </a:r>
          </a:p>
          <a:p>
            <a:pPr marL="22225" lvl="0" defTabSz="914330">
              <a:lnSpc>
                <a:spcPct val="100000"/>
              </a:lnSpc>
              <a:spcBef>
                <a:spcPts val="400"/>
              </a:spcBef>
            </a:pPr>
            <a:r>
              <a:rPr lang="ru-RU" sz="1600" b="1" spc="-40" dirty="0">
                <a:solidFill>
                  <a:srgbClr val="532408"/>
                </a:solidFill>
                <a:cs typeface="Tahoma"/>
              </a:rPr>
              <a:t>2000 руб. </a:t>
            </a:r>
          </a:p>
          <a:p>
            <a:pPr marL="22225" lvl="0" defTabSz="914330">
              <a:lnSpc>
                <a:spcPct val="100000"/>
              </a:lnSpc>
              <a:spcBef>
                <a:spcPts val="400"/>
              </a:spcBef>
            </a:pPr>
            <a:r>
              <a:rPr lang="ru-RU" sz="1600" b="1" spc="-40" dirty="0">
                <a:solidFill>
                  <a:srgbClr val="532408"/>
                </a:solidFill>
                <a:cs typeface="Tahoma"/>
              </a:rPr>
              <a:t>на одного посетителя </a:t>
            </a:r>
          </a:p>
          <a:p>
            <a:pPr marL="22225" lvl="0" defTabSz="914330">
              <a:lnSpc>
                <a:spcPct val="100000"/>
              </a:lnSpc>
              <a:spcBef>
                <a:spcPts val="400"/>
              </a:spcBef>
            </a:pPr>
            <a:r>
              <a:rPr lang="ru-RU" sz="1600" b="1" spc="-40" dirty="0">
                <a:solidFill>
                  <a:srgbClr val="532408"/>
                </a:solidFill>
                <a:cs typeface="Tahoma"/>
              </a:rPr>
              <a:t>(без проживания)</a:t>
            </a:r>
            <a:endParaRPr lang="ru-RU" sz="1600" b="1" dirty="0">
              <a:solidFill>
                <a:srgbClr val="4F2710"/>
              </a:solidFill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260330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2856E12-40FE-4339-964F-D17407ECD3A7}"/>
              </a:ext>
            </a:extLst>
          </p:cNvPr>
          <p:cNvSpPr txBox="1"/>
          <p:nvPr/>
        </p:nvSpPr>
        <p:spPr>
          <a:xfrm>
            <a:off x="511863" y="309293"/>
            <a:ext cx="621450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b="1" dirty="0"/>
              <a:t>Капитализация</a:t>
            </a:r>
          </a:p>
        </p:txBody>
      </p:sp>
      <p:cxnSp>
        <p:nvCxnSpPr>
          <p:cNvPr id="10" name="Straight Connector 12">
            <a:extLst>
              <a:ext uri="{FF2B5EF4-FFF2-40B4-BE49-F238E27FC236}">
                <a16:creationId xmlns:a16="http://schemas.microsoft.com/office/drawing/2014/main" id="{32DC3600-87BD-4BF2-9792-001F5517C573}"/>
              </a:ext>
            </a:extLst>
          </p:cNvPr>
          <p:cNvCxnSpPr>
            <a:cxnSpLocks/>
          </p:cNvCxnSpPr>
          <p:nvPr/>
        </p:nvCxnSpPr>
        <p:spPr>
          <a:xfrm flipV="1">
            <a:off x="511863" y="1925462"/>
            <a:ext cx="2738092" cy="1987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823BAD5-6350-49B0-8D61-D591F351925A}"/>
              </a:ext>
            </a:extLst>
          </p:cNvPr>
          <p:cNvSpPr/>
          <p:nvPr/>
        </p:nvSpPr>
        <p:spPr>
          <a:xfrm>
            <a:off x="1" y="767441"/>
            <a:ext cx="114300" cy="14116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object 15">
            <a:extLst>
              <a:ext uri="{FF2B5EF4-FFF2-40B4-BE49-F238E27FC236}">
                <a16:creationId xmlns:a16="http://schemas.microsoft.com/office/drawing/2014/main" id="{FC841CD5-E2E0-4901-8AA4-B420B97FF674}"/>
              </a:ext>
            </a:extLst>
          </p:cNvPr>
          <p:cNvSpPr txBox="1"/>
          <p:nvPr/>
        </p:nvSpPr>
        <p:spPr>
          <a:xfrm>
            <a:off x="511863" y="1406032"/>
            <a:ext cx="3723640" cy="5194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ru-RU" sz="3200" b="1" spc="-85" dirty="0">
                <a:solidFill>
                  <a:srgbClr val="6AA744"/>
                </a:solidFill>
                <a:latin typeface="Calibri"/>
                <a:cs typeface="Calibri"/>
              </a:rPr>
              <a:t>ОБЩАЯ СУММА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17" name="object 16">
            <a:extLst>
              <a:ext uri="{FF2B5EF4-FFF2-40B4-BE49-F238E27FC236}">
                <a16:creationId xmlns:a16="http://schemas.microsoft.com/office/drawing/2014/main" id="{3FE3AD88-A5BD-4372-97A9-C4AF417ABF45}"/>
              </a:ext>
            </a:extLst>
          </p:cNvPr>
          <p:cNvSpPr txBox="1"/>
          <p:nvPr/>
        </p:nvSpPr>
        <p:spPr>
          <a:xfrm>
            <a:off x="511863" y="2165147"/>
            <a:ext cx="4224383" cy="88485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650" b="1" spc="-470" dirty="0">
                <a:solidFill>
                  <a:srgbClr val="532408"/>
                </a:solidFill>
                <a:latin typeface="Tahoma"/>
                <a:cs typeface="Tahoma"/>
              </a:rPr>
              <a:t>3.7</a:t>
            </a:r>
            <a:r>
              <a:rPr sz="5650" b="1" spc="-300" dirty="0">
                <a:solidFill>
                  <a:srgbClr val="532408"/>
                </a:solidFill>
                <a:latin typeface="Tahoma"/>
                <a:cs typeface="Tahoma"/>
              </a:rPr>
              <a:t> </a:t>
            </a:r>
            <a:r>
              <a:rPr lang="ru-RU" sz="4800" b="1" spc="-370" dirty="0">
                <a:solidFill>
                  <a:srgbClr val="532408"/>
                </a:solidFill>
                <a:latin typeface="Tahoma"/>
                <a:cs typeface="Tahoma"/>
              </a:rPr>
              <a:t>млрд руб.</a:t>
            </a:r>
            <a:endParaRPr sz="4800" dirty="0">
              <a:latin typeface="Tahoma"/>
              <a:cs typeface="Tahoma"/>
            </a:endParaRPr>
          </a:p>
        </p:txBody>
      </p:sp>
      <p:sp>
        <p:nvSpPr>
          <p:cNvPr id="18" name="object 13">
            <a:extLst>
              <a:ext uri="{FF2B5EF4-FFF2-40B4-BE49-F238E27FC236}">
                <a16:creationId xmlns:a16="http://schemas.microsoft.com/office/drawing/2014/main" id="{E2505D27-9CB7-4E75-9EA5-45F34930E16A}"/>
              </a:ext>
            </a:extLst>
          </p:cNvPr>
          <p:cNvSpPr txBox="1"/>
          <p:nvPr/>
        </p:nvSpPr>
        <p:spPr>
          <a:xfrm>
            <a:off x="511863" y="3180658"/>
            <a:ext cx="3764650" cy="5713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ru-RU" sz="3600" spc="10" dirty="0">
                <a:solidFill>
                  <a:srgbClr val="532408"/>
                </a:solidFill>
                <a:cs typeface="Tahoma"/>
              </a:rPr>
              <a:t>В начале </a:t>
            </a:r>
            <a:r>
              <a:rPr sz="3600" spc="-130" dirty="0">
                <a:solidFill>
                  <a:srgbClr val="532408"/>
                </a:solidFill>
                <a:cs typeface="Tahoma"/>
              </a:rPr>
              <a:t>202</a:t>
            </a:r>
            <a:r>
              <a:rPr lang="en-US" sz="3600" spc="-130" dirty="0">
                <a:solidFill>
                  <a:srgbClr val="532408"/>
                </a:solidFill>
                <a:cs typeface="Tahoma"/>
              </a:rPr>
              <a:t>0</a:t>
            </a:r>
            <a:endParaRPr sz="3600" dirty="0">
              <a:cs typeface="Tahoma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DDC0CE55-7FE0-423E-80AB-DFAAFB2C166B}"/>
              </a:ext>
            </a:extLst>
          </p:cNvPr>
          <p:cNvSpPr txBox="1"/>
          <p:nvPr/>
        </p:nvSpPr>
        <p:spPr>
          <a:xfrm>
            <a:off x="511863" y="4068739"/>
            <a:ext cx="2264410" cy="109156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749300" algn="l"/>
              </a:tabLst>
            </a:pPr>
            <a:r>
              <a:rPr sz="2250" b="1" spc="-195" dirty="0">
                <a:solidFill>
                  <a:srgbClr val="532408"/>
                </a:solidFill>
                <a:latin typeface="Tahoma"/>
                <a:cs typeface="Tahoma"/>
              </a:rPr>
              <a:t>NPV	</a:t>
            </a:r>
            <a:r>
              <a:rPr sz="2250" spc="-75" dirty="0">
                <a:solidFill>
                  <a:srgbClr val="532408"/>
                </a:solidFill>
                <a:latin typeface="Tahoma"/>
                <a:cs typeface="Tahoma"/>
              </a:rPr>
              <a:t>5.16</a:t>
            </a:r>
            <a:r>
              <a:rPr sz="2250" spc="-145" dirty="0">
                <a:solidFill>
                  <a:srgbClr val="532408"/>
                </a:solidFill>
                <a:latin typeface="Tahoma"/>
                <a:cs typeface="Tahoma"/>
              </a:rPr>
              <a:t> </a:t>
            </a:r>
            <a:r>
              <a:rPr lang="ru-RU" sz="2250" spc="30" dirty="0">
                <a:solidFill>
                  <a:srgbClr val="532408"/>
                </a:solidFill>
                <a:latin typeface="Tahoma"/>
                <a:cs typeface="Tahoma"/>
              </a:rPr>
              <a:t>млрд</a:t>
            </a:r>
            <a:endParaRPr sz="225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749300" algn="l"/>
              </a:tabLst>
            </a:pPr>
            <a:r>
              <a:rPr sz="2250" b="1" spc="-335" dirty="0">
                <a:solidFill>
                  <a:srgbClr val="532408"/>
                </a:solidFill>
                <a:latin typeface="Tahoma"/>
                <a:cs typeface="Tahoma"/>
              </a:rPr>
              <a:t>IRR	</a:t>
            </a:r>
            <a:r>
              <a:rPr sz="2250" spc="-155" dirty="0">
                <a:solidFill>
                  <a:srgbClr val="532408"/>
                </a:solidFill>
                <a:latin typeface="Tahoma"/>
                <a:cs typeface="Tahoma"/>
              </a:rPr>
              <a:t>31.79%</a:t>
            </a:r>
            <a:endParaRPr sz="225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749935" algn="l"/>
              </a:tabLst>
            </a:pPr>
            <a:r>
              <a:rPr sz="2250" b="1" spc="-260" dirty="0">
                <a:solidFill>
                  <a:srgbClr val="532408"/>
                </a:solidFill>
                <a:latin typeface="Tahoma"/>
                <a:cs typeface="Tahoma"/>
              </a:rPr>
              <a:t>DR	</a:t>
            </a:r>
            <a:r>
              <a:rPr sz="2250" spc="-140" dirty="0">
                <a:solidFill>
                  <a:srgbClr val="532408"/>
                </a:solidFill>
                <a:latin typeface="Tahoma"/>
                <a:cs typeface="Tahoma"/>
              </a:rPr>
              <a:t>23.50%</a:t>
            </a:r>
            <a:endParaRPr sz="2250" dirty="0">
              <a:latin typeface="Tahoma"/>
              <a:cs typeface="Tahoma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C0420832-2A96-486A-A49B-D67DE6FB3921}"/>
              </a:ext>
            </a:extLst>
          </p:cNvPr>
          <p:cNvSpPr txBox="1"/>
          <p:nvPr/>
        </p:nvSpPr>
        <p:spPr>
          <a:xfrm>
            <a:off x="3249955" y="4074113"/>
            <a:ext cx="1260475" cy="3714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749935" algn="l"/>
              </a:tabLst>
            </a:pPr>
            <a:r>
              <a:rPr sz="2250" b="1" spc="-195" dirty="0">
                <a:solidFill>
                  <a:srgbClr val="532408"/>
                </a:solidFill>
                <a:latin typeface="Tahoma"/>
                <a:cs typeface="Tahoma"/>
              </a:rPr>
              <a:t>PP	</a:t>
            </a:r>
            <a:r>
              <a:rPr sz="2250" spc="-125" dirty="0">
                <a:solidFill>
                  <a:srgbClr val="532408"/>
                </a:solidFill>
                <a:latin typeface="Tahoma"/>
                <a:cs typeface="Tahoma"/>
              </a:rPr>
              <a:t>8.31</a:t>
            </a:r>
            <a:endParaRPr sz="2250" dirty="0">
              <a:latin typeface="Tahoma"/>
              <a:cs typeface="Tahoma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98BCC24D-817A-4C31-9B08-9F21BF2FBECD}"/>
              </a:ext>
            </a:extLst>
          </p:cNvPr>
          <p:cNvSpPr txBox="1"/>
          <p:nvPr/>
        </p:nvSpPr>
        <p:spPr>
          <a:xfrm>
            <a:off x="3249955" y="4436900"/>
            <a:ext cx="1434465" cy="3714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749300" algn="l"/>
              </a:tabLst>
            </a:pPr>
            <a:r>
              <a:rPr sz="2250" b="1" spc="-250" dirty="0">
                <a:solidFill>
                  <a:srgbClr val="532408"/>
                </a:solidFill>
                <a:latin typeface="Tahoma"/>
                <a:cs typeface="Tahoma"/>
              </a:rPr>
              <a:t>D</a:t>
            </a:r>
            <a:r>
              <a:rPr sz="2250" b="1" spc="-204" dirty="0">
                <a:solidFill>
                  <a:srgbClr val="532408"/>
                </a:solidFill>
                <a:latin typeface="Tahoma"/>
                <a:cs typeface="Tahoma"/>
              </a:rPr>
              <a:t>P</a:t>
            </a:r>
            <a:r>
              <a:rPr sz="2250" b="1" spc="-185" dirty="0">
                <a:solidFill>
                  <a:srgbClr val="532408"/>
                </a:solidFill>
                <a:latin typeface="Tahoma"/>
                <a:cs typeface="Tahoma"/>
              </a:rPr>
              <a:t>P</a:t>
            </a:r>
            <a:r>
              <a:rPr sz="2250" b="1" dirty="0">
                <a:solidFill>
                  <a:srgbClr val="532408"/>
                </a:solidFill>
                <a:latin typeface="Tahoma"/>
                <a:cs typeface="Tahoma"/>
              </a:rPr>
              <a:t>	</a:t>
            </a:r>
            <a:r>
              <a:rPr sz="2250" spc="-95" dirty="0">
                <a:solidFill>
                  <a:srgbClr val="532408"/>
                </a:solidFill>
                <a:latin typeface="Tahoma"/>
                <a:cs typeface="Tahoma"/>
              </a:rPr>
              <a:t>1</a:t>
            </a:r>
            <a:r>
              <a:rPr sz="2250" spc="-15" dirty="0">
                <a:solidFill>
                  <a:srgbClr val="532408"/>
                </a:solidFill>
                <a:latin typeface="Tahoma"/>
                <a:cs typeface="Tahoma"/>
              </a:rPr>
              <a:t>1</a:t>
            </a:r>
            <a:r>
              <a:rPr sz="2250" spc="-215" dirty="0">
                <a:solidFill>
                  <a:srgbClr val="532408"/>
                </a:solidFill>
                <a:latin typeface="Tahoma"/>
                <a:cs typeface="Tahoma"/>
              </a:rPr>
              <a:t>.</a:t>
            </a:r>
            <a:r>
              <a:rPr sz="2250" spc="-10" dirty="0">
                <a:solidFill>
                  <a:srgbClr val="532408"/>
                </a:solidFill>
                <a:latin typeface="Tahoma"/>
                <a:cs typeface="Tahoma"/>
              </a:rPr>
              <a:t>6</a:t>
            </a:r>
            <a:r>
              <a:rPr sz="2250" spc="5" dirty="0">
                <a:solidFill>
                  <a:srgbClr val="532408"/>
                </a:solidFill>
                <a:latin typeface="Tahoma"/>
                <a:cs typeface="Tahoma"/>
              </a:rPr>
              <a:t>6</a:t>
            </a:r>
            <a:endParaRPr sz="2250" dirty="0">
              <a:latin typeface="Tahoma"/>
              <a:cs typeface="Tahoma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EC8214D0-6131-44CE-80D7-C5D1A598DBCE}"/>
              </a:ext>
            </a:extLst>
          </p:cNvPr>
          <p:cNvSpPr txBox="1"/>
          <p:nvPr/>
        </p:nvSpPr>
        <p:spPr>
          <a:xfrm>
            <a:off x="3249955" y="4788829"/>
            <a:ext cx="1289685" cy="3714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749300" algn="l"/>
              </a:tabLst>
            </a:pPr>
            <a:r>
              <a:rPr sz="2250" b="1" spc="-220" dirty="0">
                <a:solidFill>
                  <a:srgbClr val="532408"/>
                </a:solidFill>
                <a:latin typeface="Tahoma"/>
                <a:cs typeface="Tahoma"/>
              </a:rPr>
              <a:t>P</a:t>
            </a:r>
            <a:r>
              <a:rPr sz="2250" b="1" spc="-445" dirty="0">
                <a:solidFill>
                  <a:srgbClr val="532408"/>
                </a:solidFill>
                <a:latin typeface="Tahoma"/>
                <a:cs typeface="Tahoma"/>
              </a:rPr>
              <a:t>I</a:t>
            </a:r>
            <a:r>
              <a:rPr sz="2250" b="1" dirty="0">
                <a:solidFill>
                  <a:srgbClr val="532408"/>
                </a:solidFill>
                <a:latin typeface="Tahoma"/>
                <a:cs typeface="Tahoma"/>
              </a:rPr>
              <a:t>	</a:t>
            </a:r>
            <a:r>
              <a:rPr sz="2250" spc="-30" dirty="0">
                <a:solidFill>
                  <a:srgbClr val="532408"/>
                </a:solidFill>
                <a:latin typeface="Tahoma"/>
                <a:cs typeface="Tahoma"/>
              </a:rPr>
              <a:t>2</a:t>
            </a:r>
            <a:r>
              <a:rPr sz="2250" spc="-130" dirty="0">
                <a:solidFill>
                  <a:srgbClr val="532408"/>
                </a:solidFill>
                <a:latin typeface="Tahoma"/>
                <a:cs typeface="Tahoma"/>
              </a:rPr>
              <a:t>.</a:t>
            </a:r>
            <a:r>
              <a:rPr sz="2250" spc="-80" dirty="0">
                <a:solidFill>
                  <a:srgbClr val="532408"/>
                </a:solidFill>
                <a:latin typeface="Tahoma"/>
                <a:cs typeface="Tahoma"/>
              </a:rPr>
              <a:t>4</a:t>
            </a:r>
            <a:r>
              <a:rPr sz="2250" spc="5" dirty="0">
                <a:solidFill>
                  <a:srgbClr val="532408"/>
                </a:solidFill>
                <a:latin typeface="Tahoma"/>
                <a:cs typeface="Tahoma"/>
              </a:rPr>
              <a:t>0</a:t>
            </a:r>
            <a:endParaRPr sz="2250" dirty="0">
              <a:latin typeface="Tahoma"/>
              <a:cs typeface="Tahoma"/>
            </a:endParaRPr>
          </a:p>
        </p:txBody>
      </p:sp>
      <p:sp>
        <p:nvSpPr>
          <p:cNvPr id="25" name="object 21">
            <a:extLst>
              <a:ext uri="{FF2B5EF4-FFF2-40B4-BE49-F238E27FC236}">
                <a16:creationId xmlns:a16="http://schemas.microsoft.com/office/drawing/2014/main" id="{AD4A6CE1-40F7-4758-84C8-939CC5936985}"/>
              </a:ext>
            </a:extLst>
          </p:cNvPr>
          <p:cNvSpPr/>
          <p:nvPr/>
        </p:nvSpPr>
        <p:spPr>
          <a:xfrm>
            <a:off x="511863" y="5547272"/>
            <a:ext cx="9359988" cy="12959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0">
            <a:extLst>
              <a:ext uri="{FF2B5EF4-FFF2-40B4-BE49-F238E27FC236}">
                <a16:creationId xmlns:a16="http://schemas.microsoft.com/office/drawing/2014/main" id="{4531E2F4-36D1-4746-89D2-0F401FB73F8A}"/>
              </a:ext>
            </a:extLst>
          </p:cNvPr>
          <p:cNvSpPr txBox="1"/>
          <p:nvPr/>
        </p:nvSpPr>
        <p:spPr>
          <a:xfrm>
            <a:off x="7038213" y="1410549"/>
            <a:ext cx="2256644" cy="510396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ru-RU" sz="3200" b="1" spc="-85" dirty="0">
                <a:solidFill>
                  <a:srgbClr val="6AA744"/>
                </a:solidFill>
                <a:latin typeface="Calibri"/>
                <a:cs typeface="Calibri"/>
              </a:rPr>
              <a:t>ВЫРУЧКА</a:t>
            </a:r>
            <a:endParaRPr sz="3200" dirty="0">
              <a:latin typeface="Calibri"/>
              <a:cs typeface="Calibri"/>
            </a:endParaRPr>
          </a:p>
        </p:txBody>
      </p:sp>
      <p:cxnSp>
        <p:nvCxnSpPr>
          <p:cNvPr id="27" name="Straight Connector 12">
            <a:extLst>
              <a:ext uri="{FF2B5EF4-FFF2-40B4-BE49-F238E27FC236}">
                <a16:creationId xmlns:a16="http://schemas.microsoft.com/office/drawing/2014/main" id="{1C7C376D-2F5D-4F2A-B34B-4C0215B1C0E7}"/>
              </a:ext>
            </a:extLst>
          </p:cNvPr>
          <p:cNvCxnSpPr>
            <a:cxnSpLocks/>
          </p:cNvCxnSpPr>
          <p:nvPr/>
        </p:nvCxnSpPr>
        <p:spPr>
          <a:xfrm>
            <a:off x="7071286" y="1965219"/>
            <a:ext cx="1569794" cy="74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bject 11">
            <a:extLst>
              <a:ext uri="{FF2B5EF4-FFF2-40B4-BE49-F238E27FC236}">
                <a16:creationId xmlns:a16="http://schemas.microsoft.com/office/drawing/2014/main" id="{00C3EA91-ED03-4142-8962-E58E4095C2A0}"/>
              </a:ext>
            </a:extLst>
          </p:cNvPr>
          <p:cNvSpPr txBox="1"/>
          <p:nvPr/>
        </p:nvSpPr>
        <p:spPr>
          <a:xfrm>
            <a:off x="7038213" y="2165147"/>
            <a:ext cx="4404690" cy="88485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650" b="1" spc="-505" dirty="0">
                <a:solidFill>
                  <a:srgbClr val="532408"/>
                </a:solidFill>
                <a:latin typeface="Tahoma"/>
                <a:cs typeface="Tahoma"/>
              </a:rPr>
              <a:t>8.43</a:t>
            </a:r>
            <a:r>
              <a:rPr sz="5650" b="1" spc="-310" dirty="0">
                <a:solidFill>
                  <a:srgbClr val="532408"/>
                </a:solidFill>
                <a:latin typeface="Tahoma"/>
                <a:cs typeface="Tahoma"/>
              </a:rPr>
              <a:t> </a:t>
            </a:r>
            <a:r>
              <a:rPr lang="ru-RU" sz="4800" b="1" spc="-370" dirty="0">
                <a:solidFill>
                  <a:srgbClr val="532408"/>
                </a:solidFill>
                <a:latin typeface="Tahoma"/>
                <a:cs typeface="Tahoma"/>
              </a:rPr>
              <a:t>млрд руб.</a:t>
            </a:r>
            <a:endParaRPr sz="4800" dirty="0">
              <a:latin typeface="Tahoma"/>
              <a:cs typeface="Tahoma"/>
            </a:endParaRPr>
          </a:p>
        </p:txBody>
      </p:sp>
      <p:sp>
        <p:nvSpPr>
          <p:cNvPr id="30" name="object 12">
            <a:extLst>
              <a:ext uri="{FF2B5EF4-FFF2-40B4-BE49-F238E27FC236}">
                <a16:creationId xmlns:a16="http://schemas.microsoft.com/office/drawing/2014/main" id="{5A2E446D-029A-4D85-BBF1-65E2C2B9A2CC}"/>
              </a:ext>
            </a:extLst>
          </p:cNvPr>
          <p:cNvSpPr txBox="1"/>
          <p:nvPr/>
        </p:nvSpPr>
        <p:spPr>
          <a:xfrm>
            <a:off x="7071286" y="3180658"/>
            <a:ext cx="3572839" cy="5713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ru-RU" sz="3600" spc="10" dirty="0">
                <a:solidFill>
                  <a:srgbClr val="532408"/>
                </a:solidFill>
                <a:cs typeface="Tahoma"/>
              </a:rPr>
              <a:t>через</a:t>
            </a:r>
            <a:r>
              <a:rPr sz="3600" spc="10" dirty="0">
                <a:solidFill>
                  <a:srgbClr val="532408"/>
                </a:solidFill>
                <a:cs typeface="Tahoma"/>
              </a:rPr>
              <a:t> </a:t>
            </a:r>
            <a:r>
              <a:rPr lang="ru-RU" sz="3600" spc="-90" dirty="0">
                <a:solidFill>
                  <a:srgbClr val="532408"/>
                </a:solidFill>
                <a:cs typeface="Tahoma"/>
              </a:rPr>
              <a:t>9</a:t>
            </a:r>
            <a:r>
              <a:rPr sz="3600" spc="-484" dirty="0">
                <a:solidFill>
                  <a:srgbClr val="532408"/>
                </a:solidFill>
                <a:cs typeface="Tahoma"/>
              </a:rPr>
              <a:t> </a:t>
            </a:r>
            <a:r>
              <a:rPr lang="ru-RU" sz="3600" spc="-160" dirty="0">
                <a:solidFill>
                  <a:srgbClr val="532408"/>
                </a:solidFill>
                <a:cs typeface="Tahoma"/>
              </a:rPr>
              <a:t>лет</a:t>
            </a:r>
            <a:endParaRPr sz="3600" dirty="0">
              <a:cs typeface="Tahoma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DD5D86C-7463-48DD-8E14-4D7652F0D255}"/>
              </a:ext>
            </a:extLst>
          </p:cNvPr>
          <p:cNvSpPr txBox="1"/>
          <p:nvPr/>
        </p:nvSpPr>
        <p:spPr>
          <a:xfrm>
            <a:off x="7071286" y="4183328"/>
            <a:ext cx="311296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Данные представлены за 2017 год.</a:t>
            </a:r>
          </a:p>
          <a:p>
            <a:r>
              <a:rPr lang="ru-RU" sz="1400" dirty="0"/>
              <a:t>В проекте не учтена стоимость</a:t>
            </a:r>
          </a:p>
          <a:p>
            <a:r>
              <a:rPr lang="ru-RU" sz="1400" dirty="0"/>
              <a:t>аквапарка и колеса обозрения.</a:t>
            </a:r>
          </a:p>
        </p:txBody>
      </p:sp>
    </p:spTree>
    <p:extLst>
      <p:ext uri="{BB962C8B-B14F-4D97-AF65-F5344CB8AC3E}">
        <p14:creationId xmlns:p14="http://schemas.microsoft.com/office/powerpoint/2010/main" val="11300394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987956" y="986834"/>
            <a:ext cx="381264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/>
              <a:t>ОБЪЕМ РЫНКА</a:t>
            </a:r>
            <a:endParaRPr lang="en-US" sz="2400" b="1" dirty="0"/>
          </a:p>
        </p:txBody>
      </p:sp>
      <p:sp>
        <p:nvSpPr>
          <p:cNvPr id="18" name="TextBox 17"/>
          <p:cNvSpPr txBox="1"/>
          <p:nvPr/>
        </p:nvSpPr>
        <p:spPr>
          <a:xfrm flipH="1">
            <a:off x="6703757" y="5534820"/>
            <a:ext cx="5069143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Формирование равноценных, современных, комфортных условий для приобщения к культурным достижениям, традициям, творчеству, истории, духовному обогащению граждан как единого культурного пространства. Вклад в развитие мировой культуры. Укрепление силы страны.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638" y="5363858"/>
            <a:ext cx="1764000" cy="1335184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1" y="832758"/>
            <a:ext cx="114300" cy="677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1C221AF-46C8-452F-A896-1F6A468761F8}"/>
              </a:ext>
            </a:extLst>
          </p:cNvPr>
          <p:cNvSpPr txBox="1"/>
          <p:nvPr/>
        </p:nvSpPr>
        <p:spPr>
          <a:xfrm>
            <a:off x="3655060" y="1510242"/>
            <a:ext cx="769620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данным РМЭЗ, НИУ, ВШЭ3, на развлекательные мероприятия, такие как театр, концерты, парки и т.п. тратится порядка 0,56% дохода домохозяйств. Это частично подтверждается данными ВЦИОМ, согласно которым 64% россиян тратит на весь досуг не более 10% семейного бюджета. Средний денежный доход на члена домохозяйства по итогам 2017 года составил 22359,2 руб. в месяц. Учитывая, что численность населения Российской Федерации на 2018 год составила 146,9 млн. человек, имеем следующую оценку годового объема рынка развлекательных мероприятий: 22359,2*12*146900000*0,56/100=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220,7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млрд. руб. </a:t>
            </a:r>
          </a:p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Далее из полученной суммы необходимо выделить часть, приходящуюся на тематические и развлекательные парки….</a:t>
            </a:r>
          </a:p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учетом вторичных продаж и сопутствующего рынка, общий полный объем рынка товаров и услуг, связанных с тематическими парками, может быть оценен в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573,2 млрд. руб. </a:t>
            </a:r>
          </a:p>
          <a:p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Источник: </a:t>
            </a:r>
          </a:p>
          <a:p>
            <a:r>
              <a:rPr lang="en-US" dirty="0">
                <a:hlinkClick r:id="rId4"/>
              </a:rPr>
              <a:t>http://</a:t>
            </a:r>
            <a:r>
              <a:rPr lang="en-US" dirty="0" err="1">
                <a:hlinkClick r:id="rId4"/>
              </a:rPr>
              <a:t>www.publishing-vak.ru</a:t>
            </a:r>
            <a:r>
              <a:rPr lang="en-US" dirty="0">
                <a:hlinkClick r:id="rId4"/>
              </a:rPr>
              <a:t>/file/archive-economy-2018-10/10-</a:t>
            </a:r>
            <a:r>
              <a:rPr lang="en-US" dirty="0" err="1">
                <a:hlinkClick r:id="rId4"/>
              </a:rPr>
              <a:t>ivanov.pdf</a:t>
            </a:r>
            <a:endParaRPr lang="ru-RU" dirty="0"/>
          </a:p>
        </p:txBody>
      </p:sp>
      <p:cxnSp>
        <p:nvCxnSpPr>
          <p:cNvPr id="27" name="Straight Connector 12">
            <a:extLst>
              <a:ext uri="{FF2B5EF4-FFF2-40B4-BE49-F238E27FC236}">
                <a16:creationId xmlns:a16="http://schemas.microsoft.com/office/drawing/2014/main" id="{69B73D75-DF43-4359-831D-DCD0C3EEF978}"/>
              </a:ext>
            </a:extLst>
          </p:cNvPr>
          <p:cNvCxnSpPr>
            <a:cxnSpLocks/>
          </p:cNvCxnSpPr>
          <p:nvPr/>
        </p:nvCxnSpPr>
        <p:spPr>
          <a:xfrm>
            <a:off x="987956" y="1539240"/>
            <a:ext cx="1569794" cy="74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bject 15">
            <a:extLst>
              <a:ext uri="{FF2B5EF4-FFF2-40B4-BE49-F238E27FC236}">
                <a16:creationId xmlns:a16="http://schemas.microsoft.com/office/drawing/2014/main" id="{256A8C74-515E-4A42-B3E9-B0B8CEC47D1A}"/>
              </a:ext>
            </a:extLst>
          </p:cNvPr>
          <p:cNvSpPr txBox="1"/>
          <p:nvPr/>
        </p:nvSpPr>
        <p:spPr>
          <a:xfrm>
            <a:off x="840740" y="1814347"/>
            <a:ext cx="2559388" cy="229806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ru-RU" sz="3200" b="1" spc="-85" dirty="0">
                <a:solidFill>
                  <a:srgbClr val="6AA744"/>
                </a:solidFill>
                <a:latin typeface="Calibri"/>
                <a:cs typeface="Calibri"/>
              </a:rPr>
              <a:t>По данным:</a:t>
            </a: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endParaRPr lang="ru-RU" sz="3200" b="1" spc="-85" dirty="0">
              <a:solidFill>
                <a:srgbClr val="6AA744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40"/>
              </a:spcBef>
              <a:buFont typeface="Wingdings" panose="05000000000000000000" pitchFamily="2" charset="2"/>
              <a:buChar char="v"/>
            </a:pPr>
            <a:r>
              <a:rPr lang="ru-RU" sz="2000" b="1" dirty="0">
                <a:cs typeface="Calibri"/>
              </a:rPr>
              <a:t>РМЭЗ НИУ ВШЭ3 </a:t>
            </a:r>
          </a:p>
          <a:p>
            <a:pPr marL="355600" indent="-342900">
              <a:lnSpc>
                <a:spcPct val="100000"/>
              </a:lnSpc>
              <a:spcBef>
                <a:spcPts val="140"/>
              </a:spcBef>
              <a:buFont typeface="Wingdings" panose="05000000000000000000" pitchFamily="2" charset="2"/>
              <a:buChar char="v"/>
            </a:pPr>
            <a:r>
              <a:rPr lang="ru-RU" sz="2000" b="1" dirty="0">
                <a:cs typeface="Calibri"/>
              </a:rPr>
              <a:t>ВЦИОМ </a:t>
            </a:r>
          </a:p>
          <a:p>
            <a:pPr marL="355600" indent="-342900">
              <a:lnSpc>
                <a:spcPct val="100000"/>
              </a:lnSpc>
              <a:spcBef>
                <a:spcPts val="140"/>
              </a:spcBef>
              <a:buFont typeface="Wingdings" panose="05000000000000000000" pitchFamily="2" charset="2"/>
              <a:buChar char="v"/>
            </a:pPr>
            <a:r>
              <a:rPr lang="ru-RU" sz="2000" b="1" dirty="0">
                <a:cs typeface="Calibri"/>
              </a:rPr>
              <a:t>РОССТАТА </a:t>
            </a:r>
          </a:p>
          <a:p>
            <a:pPr marL="355600" indent="-342900">
              <a:lnSpc>
                <a:spcPct val="100000"/>
              </a:lnSpc>
              <a:spcBef>
                <a:spcPts val="140"/>
              </a:spcBef>
              <a:buFont typeface="Wingdings" panose="05000000000000000000" pitchFamily="2" charset="2"/>
              <a:buChar char="v"/>
            </a:pPr>
            <a:r>
              <a:rPr lang="ru-RU" sz="2000" b="1" dirty="0">
                <a:cs typeface="Calibri"/>
              </a:rPr>
              <a:t>ЕМИСС</a:t>
            </a:r>
            <a:endParaRPr sz="2000" b="1" dirty="0">
              <a:latin typeface="Calibri"/>
              <a:cs typeface="Calibri"/>
            </a:endParaRPr>
          </a:p>
        </p:txBody>
      </p:sp>
      <p:sp>
        <p:nvSpPr>
          <p:cNvPr id="29" name="object 15">
            <a:extLst>
              <a:ext uri="{FF2B5EF4-FFF2-40B4-BE49-F238E27FC236}">
                <a16:creationId xmlns:a16="http://schemas.microsoft.com/office/drawing/2014/main" id="{97D688C0-E11D-41AE-B7D2-AD9CACB37758}"/>
              </a:ext>
            </a:extLst>
          </p:cNvPr>
          <p:cNvSpPr txBox="1"/>
          <p:nvPr/>
        </p:nvSpPr>
        <p:spPr>
          <a:xfrm>
            <a:off x="1082040" y="4575613"/>
            <a:ext cx="2318088" cy="1015663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ru-RU" sz="3200" b="1" spc="-85" dirty="0">
                <a:solidFill>
                  <a:srgbClr val="6AA744"/>
                </a:solidFill>
                <a:latin typeface="Calibri"/>
                <a:cs typeface="Calibri"/>
              </a:rPr>
              <a:t>Информация</a:t>
            </a: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ru-RU" sz="3200" b="1" spc="-85" dirty="0">
                <a:solidFill>
                  <a:srgbClr val="6AA744"/>
                </a:solidFill>
                <a:latin typeface="Calibri"/>
                <a:cs typeface="Calibri"/>
              </a:rPr>
              <a:t>За 2018 г</a:t>
            </a:r>
          </a:p>
        </p:txBody>
      </p:sp>
      <p:sp>
        <p:nvSpPr>
          <p:cNvPr id="30" name="object 3">
            <a:extLst>
              <a:ext uri="{FF2B5EF4-FFF2-40B4-BE49-F238E27FC236}">
                <a16:creationId xmlns:a16="http://schemas.microsoft.com/office/drawing/2014/main" id="{FC120A35-17AB-4819-B744-C54844C52EB8}"/>
              </a:ext>
            </a:extLst>
          </p:cNvPr>
          <p:cNvSpPr/>
          <p:nvPr/>
        </p:nvSpPr>
        <p:spPr>
          <a:xfrm>
            <a:off x="3716895" y="952200"/>
            <a:ext cx="451486" cy="40396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</p:spTree>
    <p:extLst>
      <p:ext uri="{BB962C8B-B14F-4D97-AF65-F5344CB8AC3E}">
        <p14:creationId xmlns:p14="http://schemas.microsoft.com/office/powerpoint/2010/main" val="40816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1835205" y="2269647"/>
            <a:ext cx="1436668" cy="8637"/>
          </a:xfrm>
          <a:custGeom>
            <a:avLst/>
            <a:gdLst/>
            <a:ahLst/>
            <a:cxnLst/>
            <a:rect l="l" t="t" r="r" b="b"/>
            <a:pathLst>
              <a:path w="1584325" h="9525">
                <a:moveTo>
                  <a:pt x="-8997" y="4610"/>
                </a:moveTo>
                <a:lnTo>
                  <a:pt x="1593005" y="4610"/>
                </a:lnTo>
              </a:path>
            </a:pathLst>
          </a:custGeom>
          <a:ln w="27216">
            <a:solidFill>
              <a:srgbClr val="A25E23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8" name="object 8"/>
          <p:cNvSpPr/>
          <p:nvPr/>
        </p:nvSpPr>
        <p:spPr>
          <a:xfrm>
            <a:off x="3467450" y="2259109"/>
            <a:ext cx="1763157" cy="19002"/>
          </a:xfrm>
          <a:custGeom>
            <a:avLst/>
            <a:gdLst/>
            <a:ahLst/>
            <a:cxnLst/>
            <a:rect l="l" t="t" r="r" b="b"/>
            <a:pathLst>
              <a:path w="1944370" h="20955">
                <a:moveTo>
                  <a:pt x="-8997" y="10420"/>
                </a:moveTo>
                <a:lnTo>
                  <a:pt x="1952999" y="10420"/>
                </a:lnTo>
              </a:path>
            </a:pathLst>
          </a:custGeom>
          <a:ln w="38836">
            <a:solidFill>
              <a:srgbClr val="A25E23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9" name="object 9"/>
          <p:cNvSpPr/>
          <p:nvPr/>
        </p:nvSpPr>
        <p:spPr>
          <a:xfrm>
            <a:off x="5426141" y="2259109"/>
            <a:ext cx="2742624" cy="19002"/>
          </a:xfrm>
          <a:custGeom>
            <a:avLst/>
            <a:gdLst/>
            <a:ahLst/>
            <a:cxnLst/>
            <a:rect l="l" t="t" r="r" b="b"/>
            <a:pathLst>
              <a:path w="3024504" h="20955">
                <a:moveTo>
                  <a:pt x="-8997" y="10420"/>
                </a:moveTo>
                <a:lnTo>
                  <a:pt x="3033007" y="10420"/>
                </a:lnTo>
              </a:path>
            </a:pathLst>
          </a:custGeom>
          <a:ln w="38836">
            <a:solidFill>
              <a:srgbClr val="A25E23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0" name="object 10"/>
          <p:cNvSpPr/>
          <p:nvPr/>
        </p:nvSpPr>
        <p:spPr>
          <a:xfrm>
            <a:off x="8364184" y="2259109"/>
            <a:ext cx="2089646" cy="19002"/>
          </a:xfrm>
          <a:custGeom>
            <a:avLst/>
            <a:gdLst/>
            <a:ahLst/>
            <a:cxnLst/>
            <a:rect l="l" t="t" r="r" b="b"/>
            <a:pathLst>
              <a:path w="2304415" h="20955">
                <a:moveTo>
                  <a:pt x="-8997" y="10420"/>
                </a:moveTo>
                <a:lnTo>
                  <a:pt x="2312993" y="10420"/>
                </a:lnTo>
              </a:path>
            </a:pathLst>
          </a:custGeom>
          <a:ln w="38836">
            <a:solidFill>
              <a:srgbClr val="A25E23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1" name="object 11"/>
          <p:cNvSpPr txBox="1"/>
          <p:nvPr/>
        </p:nvSpPr>
        <p:spPr>
          <a:xfrm>
            <a:off x="3527549" y="2731898"/>
            <a:ext cx="1375631" cy="723555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lang="ru-RU" sz="1542" spc="-23" dirty="0">
                <a:solidFill>
                  <a:srgbClr val="A25E23"/>
                </a:solidFill>
                <a:cs typeface="Tahoma"/>
              </a:rPr>
              <a:t>Строительство ресторанного дворика</a:t>
            </a:r>
            <a:endParaRPr sz="1542" dirty="0"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440176" y="3730454"/>
            <a:ext cx="2318246" cy="48624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lang="ru-RU" sz="1542" spc="-32" dirty="0">
                <a:solidFill>
                  <a:srgbClr val="A25E23"/>
                </a:solidFill>
                <a:cs typeface="Tahoma"/>
              </a:rPr>
              <a:t>Строительство основного отеля на 4*</a:t>
            </a:r>
            <a:endParaRPr sz="1542" dirty="0"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401444" y="2403227"/>
            <a:ext cx="2052386" cy="248938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lang="ru-RU" sz="1542" spc="-45" dirty="0">
                <a:solidFill>
                  <a:srgbClr val="A25E23"/>
                </a:solidFill>
                <a:cs typeface="Tahoma"/>
              </a:rPr>
              <a:t>Свадебная территория</a:t>
            </a:r>
            <a:endParaRPr sz="1542" dirty="0">
              <a:cs typeface="Tahom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401444" y="3255846"/>
            <a:ext cx="1660085" cy="723555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lang="ru-RU" sz="1542" spc="-14" dirty="0">
                <a:solidFill>
                  <a:srgbClr val="A25E23"/>
                </a:solidFill>
                <a:cs typeface="Tahoma"/>
              </a:rPr>
              <a:t>Строительство вертолетной площадки</a:t>
            </a:r>
            <a:endParaRPr sz="1542" dirty="0">
              <a:cs typeface="Tahoma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8397125" y="4025423"/>
            <a:ext cx="1044535" cy="48624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lang="ru-RU" sz="1542" spc="-27" dirty="0">
                <a:solidFill>
                  <a:srgbClr val="A25E23"/>
                </a:solidFill>
                <a:cs typeface="Tahoma"/>
              </a:rPr>
              <a:t>Игровые площадки</a:t>
            </a:r>
            <a:endParaRPr sz="1542" dirty="0">
              <a:cs typeface="Tahoma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397124" y="4546234"/>
            <a:ext cx="1468338" cy="960863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lang="ru-RU" sz="1542" spc="-27" dirty="0">
                <a:solidFill>
                  <a:srgbClr val="A25E23"/>
                </a:solidFill>
                <a:cs typeface="Tahoma"/>
              </a:rPr>
              <a:t>Закупка оборудования и техники, ввод в эксплуатацию</a:t>
            </a:r>
            <a:endParaRPr sz="1542" dirty="0">
              <a:cs typeface="Tahoma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849815" y="1644050"/>
            <a:ext cx="4604246" cy="576848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  <a:tabLst>
                <a:tab pos="1643384" algn="l"/>
                <a:tab pos="3602317" algn="l"/>
              </a:tabLst>
            </a:pPr>
            <a:r>
              <a:rPr sz="3673" b="1" spc="-413" dirty="0">
                <a:solidFill>
                  <a:srgbClr val="6AA744"/>
                </a:solidFill>
                <a:cs typeface="Tahoma"/>
              </a:rPr>
              <a:t>2</a:t>
            </a:r>
            <a:r>
              <a:rPr sz="3673" b="1" spc="-367" dirty="0">
                <a:solidFill>
                  <a:srgbClr val="6AA744"/>
                </a:solidFill>
                <a:cs typeface="Tahoma"/>
              </a:rPr>
              <a:t>0</a:t>
            </a:r>
            <a:r>
              <a:rPr lang="ru-RU" sz="3673" b="1" spc="-521" dirty="0">
                <a:solidFill>
                  <a:srgbClr val="6AA744"/>
                </a:solidFill>
                <a:cs typeface="Tahoma"/>
              </a:rPr>
              <a:t>20</a:t>
            </a:r>
            <a:r>
              <a:rPr sz="3673" b="1" dirty="0">
                <a:solidFill>
                  <a:srgbClr val="6AA744"/>
                </a:solidFill>
                <a:cs typeface="Tahoma"/>
              </a:rPr>
              <a:t>	</a:t>
            </a:r>
            <a:r>
              <a:rPr sz="3673" b="1" spc="-413" dirty="0">
                <a:solidFill>
                  <a:srgbClr val="6AA744"/>
                </a:solidFill>
                <a:cs typeface="Tahoma"/>
              </a:rPr>
              <a:t>2</a:t>
            </a:r>
            <a:r>
              <a:rPr sz="3673" b="1" spc="-462" dirty="0">
                <a:solidFill>
                  <a:srgbClr val="6AA744"/>
                </a:solidFill>
                <a:cs typeface="Tahoma"/>
              </a:rPr>
              <a:t>0</a:t>
            </a:r>
            <a:r>
              <a:rPr sz="3673" b="1" spc="-408" dirty="0">
                <a:solidFill>
                  <a:srgbClr val="6AA744"/>
                </a:solidFill>
                <a:cs typeface="Tahoma"/>
              </a:rPr>
              <a:t>2</a:t>
            </a:r>
            <a:r>
              <a:rPr lang="ru-RU" sz="3673" b="1" spc="-258" dirty="0">
                <a:solidFill>
                  <a:srgbClr val="6AA744"/>
                </a:solidFill>
                <a:cs typeface="Tahoma"/>
              </a:rPr>
              <a:t>1</a:t>
            </a:r>
            <a:r>
              <a:rPr sz="3673" b="1" dirty="0">
                <a:solidFill>
                  <a:srgbClr val="6AA744"/>
                </a:solidFill>
                <a:cs typeface="Tahoma"/>
              </a:rPr>
              <a:t>	</a:t>
            </a:r>
            <a:r>
              <a:rPr sz="3673" b="1" spc="-413" dirty="0">
                <a:solidFill>
                  <a:srgbClr val="6AA744"/>
                </a:solidFill>
                <a:cs typeface="Tahoma"/>
              </a:rPr>
              <a:t>2</a:t>
            </a:r>
            <a:r>
              <a:rPr sz="3673" b="1" spc="-462" dirty="0">
                <a:solidFill>
                  <a:srgbClr val="6AA744"/>
                </a:solidFill>
                <a:cs typeface="Tahoma"/>
              </a:rPr>
              <a:t>0</a:t>
            </a:r>
            <a:r>
              <a:rPr sz="3673" b="1" spc="-439" dirty="0">
                <a:solidFill>
                  <a:srgbClr val="6AA744"/>
                </a:solidFill>
                <a:cs typeface="Tahoma"/>
              </a:rPr>
              <a:t>2</a:t>
            </a:r>
            <a:r>
              <a:rPr lang="ru-RU" sz="3673" b="1" spc="-258" dirty="0">
                <a:solidFill>
                  <a:srgbClr val="6AA744"/>
                </a:solidFill>
                <a:cs typeface="Tahoma"/>
              </a:rPr>
              <a:t>2</a:t>
            </a:r>
            <a:endParaRPr sz="3673" dirty="0">
              <a:cs typeface="Tahoma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8415467" y="1644050"/>
            <a:ext cx="2233782" cy="576848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3673" b="1" spc="-413" dirty="0">
                <a:solidFill>
                  <a:srgbClr val="6AA744"/>
                </a:solidFill>
                <a:cs typeface="Tahoma"/>
              </a:rPr>
              <a:t>2</a:t>
            </a:r>
            <a:r>
              <a:rPr sz="3673" b="1" spc="-462" dirty="0">
                <a:solidFill>
                  <a:srgbClr val="6AA744"/>
                </a:solidFill>
                <a:cs typeface="Tahoma"/>
              </a:rPr>
              <a:t>0</a:t>
            </a:r>
            <a:r>
              <a:rPr sz="3673" b="1" spc="-426" dirty="0">
                <a:solidFill>
                  <a:srgbClr val="6AA744"/>
                </a:solidFill>
                <a:cs typeface="Tahoma"/>
              </a:rPr>
              <a:t>2</a:t>
            </a:r>
            <a:r>
              <a:rPr lang="ru-RU" sz="3673" b="1" spc="-258" dirty="0">
                <a:solidFill>
                  <a:srgbClr val="6AA744"/>
                </a:solidFill>
                <a:cs typeface="Tahoma"/>
              </a:rPr>
              <a:t>3</a:t>
            </a:r>
            <a:endParaRPr sz="3673" dirty="0">
              <a:cs typeface="Tahoma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1900504" y="5680209"/>
            <a:ext cx="8487656" cy="11752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53" name="object 11"/>
          <p:cNvSpPr txBox="1"/>
          <p:nvPr/>
        </p:nvSpPr>
        <p:spPr>
          <a:xfrm>
            <a:off x="1823689" y="2432522"/>
            <a:ext cx="1375631" cy="723555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lang="ru-RU" sz="1542" spc="-23" dirty="0">
                <a:solidFill>
                  <a:srgbClr val="A25E23"/>
                </a:solidFill>
                <a:cs typeface="Tahoma"/>
              </a:rPr>
              <a:t>Разработка мастер плана и </a:t>
            </a:r>
            <a:r>
              <a:rPr lang="ru-RU" sz="1542" spc="-23" dirty="0" err="1">
                <a:solidFill>
                  <a:srgbClr val="A25E23"/>
                </a:solidFill>
                <a:cs typeface="Tahoma"/>
              </a:rPr>
              <a:t>ТЭО</a:t>
            </a:r>
            <a:endParaRPr sz="1542" dirty="0">
              <a:cs typeface="Tahoma"/>
            </a:endParaRPr>
          </a:p>
        </p:txBody>
      </p:sp>
      <p:sp>
        <p:nvSpPr>
          <p:cNvPr id="54" name="object 11"/>
          <p:cNvSpPr txBox="1"/>
          <p:nvPr/>
        </p:nvSpPr>
        <p:spPr>
          <a:xfrm>
            <a:off x="3525279" y="2433224"/>
            <a:ext cx="1375631" cy="248938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lang="ru-RU" sz="1542" spc="-23" dirty="0">
                <a:solidFill>
                  <a:srgbClr val="A25E23"/>
                </a:solidFill>
                <a:cs typeface="Tahoma"/>
              </a:rPr>
              <a:t>Подготовка з\у</a:t>
            </a:r>
            <a:endParaRPr sz="1542" dirty="0">
              <a:cs typeface="Tahoma"/>
            </a:endParaRPr>
          </a:p>
        </p:txBody>
      </p:sp>
      <p:sp>
        <p:nvSpPr>
          <p:cNvPr id="55" name="object 11"/>
          <p:cNvSpPr txBox="1"/>
          <p:nvPr/>
        </p:nvSpPr>
        <p:spPr>
          <a:xfrm>
            <a:off x="3536796" y="3484363"/>
            <a:ext cx="1375631" cy="48624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lang="ru-RU" sz="1542" spc="-23" dirty="0">
                <a:solidFill>
                  <a:srgbClr val="A25E23"/>
                </a:solidFill>
                <a:cs typeface="Tahoma"/>
              </a:rPr>
              <a:t>Строительство 24 домиков</a:t>
            </a:r>
            <a:endParaRPr sz="1542" dirty="0">
              <a:cs typeface="Tahoma"/>
            </a:endParaRPr>
          </a:p>
        </p:txBody>
      </p:sp>
      <p:sp>
        <p:nvSpPr>
          <p:cNvPr id="56" name="object 11"/>
          <p:cNvSpPr txBox="1"/>
          <p:nvPr/>
        </p:nvSpPr>
        <p:spPr>
          <a:xfrm>
            <a:off x="3525278" y="4034423"/>
            <a:ext cx="1375631" cy="960863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lang="ru-RU" sz="1542" spc="-23" dirty="0">
                <a:solidFill>
                  <a:srgbClr val="A25E23"/>
                </a:solidFill>
                <a:cs typeface="Tahoma"/>
              </a:rPr>
              <a:t>Подготовка паркинга и подъездных путей</a:t>
            </a:r>
            <a:endParaRPr sz="1542" dirty="0">
              <a:cs typeface="Tahoma"/>
            </a:endParaRPr>
          </a:p>
        </p:txBody>
      </p:sp>
      <p:sp>
        <p:nvSpPr>
          <p:cNvPr id="57" name="object 11"/>
          <p:cNvSpPr txBox="1"/>
          <p:nvPr/>
        </p:nvSpPr>
        <p:spPr>
          <a:xfrm>
            <a:off x="3513762" y="5012987"/>
            <a:ext cx="1375631" cy="48624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lang="ru-RU" sz="1542" spc="-23" dirty="0">
                <a:solidFill>
                  <a:srgbClr val="A25E23"/>
                </a:solidFill>
                <a:cs typeface="Tahoma"/>
              </a:rPr>
              <a:t>Строительство музея</a:t>
            </a:r>
            <a:endParaRPr sz="1542" dirty="0">
              <a:cs typeface="Tahoma"/>
            </a:endParaRPr>
          </a:p>
        </p:txBody>
      </p:sp>
      <p:sp>
        <p:nvSpPr>
          <p:cNvPr id="58" name="object 22"/>
          <p:cNvSpPr txBox="1"/>
          <p:nvPr/>
        </p:nvSpPr>
        <p:spPr>
          <a:xfrm>
            <a:off x="5449173" y="2462017"/>
            <a:ext cx="2318246" cy="723555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lang="ru-RU" sz="1542" spc="-32" dirty="0">
                <a:solidFill>
                  <a:srgbClr val="A25E23"/>
                </a:solidFill>
                <a:cs typeface="Tahoma"/>
              </a:rPr>
              <a:t>Возведение административных корпусов</a:t>
            </a:r>
            <a:endParaRPr sz="1542" dirty="0">
              <a:cs typeface="Tahoma"/>
            </a:endParaRPr>
          </a:p>
        </p:txBody>
      </p:sp>
      <p:sp>
        <p:nvSpPr>
          <p:cNvPr id="59" name="object 22"/>
          <p:cNvSpPr txBox="1"/>
          <p:nvPr/>
        </p:nvSpPr>
        <p:spPr>
          <a:xfrm>
            <a:off x="5426141" y="3241596"/>
            <a:ext cx="2318246" cy="48624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lang="ru-RU" sz="1542" spc="-32" dirty="0">
                <a:solidFill>
                  <a:srgbClr val="A25E23"/>
                </a:solidFill>
                <a:cs typeface="Tahoma"/>
              </a:rPr>
              <a:t>Закладка музейного комплекса</a:t>
            </a:r>
            <a:endParaRPr sz="1542" dirty="0">
              <a:cs typeface="Tahoma"/>
            </a:endParaRPr>
          </a:p>
        </p:txBody>
      </p:sp>
      <p:sp>
        <p:nvSpPr>
          <p:cNvPr id="60" name="object 22"/>
          <p:cNvSpPr txBox="1"/>
          <p:nvPr/>
        </p:nvSpPr>
        <p:spPr>
          <a:xfrm>
            <a:off x="5449173" y="4273701"/>
            <a:ext cx="2318246" cy="48624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lang="ru-RU" sz="1542" spc="-32" dirty="0">
                <a:solidFill>
                  <a:srgbClr val="A25E23"/>
                </a:solidFill>
                <a:cs typeface="Tahoma"/>
              </a:rPr>
              <a:t>Строительство магазина, бизнес центра</a:t>
            </a:r>
          </a:p>
        </p:txBody>
      </p:sp>
      <p:sp>
        <p:nvSpPr>
          <p:cNvPr id="61" name="object 22"/>
          <p:cNvSpPr txBox="1"/>
          <p:nvPr/>
        </p:nvSpPr>
        <p:spPr>
          <a:xfrm>
            <a:off x="5449173" y="4917267"/>
            <a:ext cx="2318246" cy="248938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lang="ru-RU" sz="1542" spc="-32" dirty="0">
                <a:solidFill>
                  <a:srgbClr val="A25E23"/>
                </a:solidFill>
                <a:cs typeface="Tahoma"/>
              </a:rPr>
              <a:t>Ландшафтный дизайн</a:t>
            </a:r>
          </a:p>
        </p:txBody>
      </p:sp>
      <p:sp>
        <p:nvSpPr>
          <p:cNvPr id="49" name="object 34">
            <a:extLst>
              <a:ext uri="{FF2B5EF4-FFF2-40B4-BE49-F238E27FC236}">
                <a16:creationId xmlns:a16="http://schemas.microsoft.com/office/drawing/2014/main" id="{E37FE4AE-1CBE-425D-B4BD-877ACC970478}"/>
              </a:ext>
            </a:extLst>
          </p:cNvPr>
          <p:cNvSpPr txBox="1"/>
          <p:nvPr/>
        </p:nvSpPr>
        <p:spPr>
          <a:xfrm>
            <a:off x="8415467" y="2726867"/>
            <a:ext cx="2052386" cy="48624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lang="ru-RU" sz="1542" spc="-45" dirty="0">
                <a:solidFill>
                  <a:srgbClr val="A25E23"/>
                </a:solidFill>
                <a:cs typeface="Tahoma"/>
              </a:rPr>
              <a:t>Искусственные пруды и насыпи, бассейн</a:t>
            </a:r>
            <a:endParaRPr sz="1542" dirty="0">
              <a:cs typeface="Tahoma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FB6EA36-33DF-40FB-A535-1AF76F560A0F}"/>
              </a:ext>
            </a:extLst>
          </p:cNvPr>
          <p:cNvSpPr txBox="1"/>
          <p:nvPr/>
        </p:nvSpPr>
        <p:spPr>
          <a:xfrm>
            <a:off x="987956" y="986834"/>
            <a:ext cx="381264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/>
              <a:t>ПЛАН ДЕЙСТВИЙ</a:t>
            </a:r>
            <a:endParaRPr lang="en-US" sz="2400" b="1" dirty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E4475976-4706-450F-A3EB-D5BCA92B8167}"/>
              </a:ext>
            </a:extLst>
          </p:cNvPr>
          <p:cNvSpPr/>
          <p:nvPr/>
        </p:nvSpPr>
        <p:spPr>
          <a:xfrm>
            <a:off x="1" y="832758"/>
            <a:ext cx="114300" cy="677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1109674" y="1446838"/>
            <a:ext cx="2089646" cy="19002"/>
          </a:xfrm>
          <a:custGeom>
            <a:avLst/>
            <a:gdLst/>
            <a:ahLst/>
            <a:cxnLst/>
            <a:rect l="l" t="t" r="r" b="b"/>
            <a:pathLst>
              <a:path w="2304415" h="20955">
                <a:moveTo>
                  <a:pt x="-8997" y="10420"/>
                </a:moveTo>
                <a:lnTo>
                  <a:pt x="2312993" y="10420"/>
                </a:lnTo>
              </a:path>
            </a:pathLst>
          </a:custGeom>
          <a:ln w="38836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FB6EA36-33DF-40FB-A535-1AF76F560A0F}"/>
              </a:ext>
            </a:extLst>
          </p:cNvPr>
          <p:cNvSpPr txBox="1"/>
          <p:nvPr/>
        </p:nvSpPr>
        <p:spPr>
          <a:xfrm>
            <a:off x="987956" y="986834"/>
            <a:ext cx="381264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/>
              <a:t>ЧТО СДЕЛАНО:</a:t>
            </a:r>
            <a:endParaRPr lang="en-US" sz="2400" b="1" dirty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E4475976-4706-450F-A3EB-D5BCA92B8167}"/>
              </a:ext>
            </a:extLst>
          </p:cNvPr>
          <p:cNvSpPr/>
          <p:nvPr/>
        </p:nvSpPr>
        <p:spPr>
          <a:xfrm>
            <a:off x="1" y="832758"/>
            <a:ext cx="114300" cy="677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object 8">
            <a:extLst>
              <a:ext uri="{FF2B5EF4-FFF2-40B4-BE49-F238E27FC236}">
                <a16:creationId xmlns:a16="http://schemas.microsoft.com/office/drawing/2014/main" id="{271BF7C5-8FE0-456F-8CB2-7E14F606FCD0}"/>
              </a:ext>
            </a:extLst>
          </p:cNvPr>
          <p:cNvSpPr txBox="1"/>
          <p:nvPr/>
        </p:nvSpPr>
        <p:spPr>
          <a:xfrm>
            <a:off x="987956" y="1489270"/>
            <a:ext cx="7241644" cy="4128053"/>
          </a:xfrm>
          <a:prstGeom prst="rect">
            <a:avLst/>
          </a:prstGeom>
        </p:spPr>
        <p:txBody>
          <a:bodyPr vert="horz" wrap="square" lIns="0" tIns="24765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5"/>
                </a:solidFill>
                <a:cs typeface="Arial" panose="020B0604020202020204" pitchFamily="34" charset="0"/>
              </a:rPr>
              <a:t>разработан бизнес план</a:t>
            </a:r>
            <a:endParaRPr lang="en-US" sz="1400" dirty="0">
              <a:solidFill>
                <a:schemeClr val="accent5"/>
              </a:solidFill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5"/>
                </a:solidFill>
                <a:cs typeface="Arial" panose="020B0604020202020204" pitchFamily="34" charset="0"/>
              </a:rPr>
              <a:t>разработано архитектурное решение (первоначальная версия)</a:t>
            </a:r>
            <a:endParaRPr lang="en-US" sz="1400" dirty="0">
              <a:solidFill>
                <a:schemeClr val="accent5"/>
              </a:solidFill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5"/>
                </a:solidFill>
                <a:cs typeface="Arial" panose="020B0604020202020204" pitchFamily="34" charset="0"/>
              </a:rPr>
              <a:t>получен земельный участок в живописном месте</a:t>
            </a:r>
            <a:endParaRPr lang="en-US" sz="1400" dirty="0">
              <a:solidFill>
                <a:schemeClr val="accent5"/>
              </a:solidFill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5"/>
                </a:solidFill>
                <a:cs typeface="Arial" panose="020B0604020202020204" pitchFamily="34" charset="0"/>
              </a:rPr>
              <a:t>получены письма-поддержки от местных и федеральных органов власти за подписью и печатью</a:t>
            </a:r>
            <a:endParaRPr lang="en-US" sz="1400" dirty="0">
              <a:solidFill>
                <a:schemeClr val="accent5"/>
              </a:solidFill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5"/>
                </a:solidFill>
                <a:cs typeface="Arial" panose="020B0604020202020204" pitchFamily="34" charset="0"/>
              </a:rPr>
              <a:t>собран проектный офис (штат специалистов)</a:t>
            </a:r>
            <a:endParaRPr lang="en-US" sz="1400" dirty="0">
              <a:solidFill>
                <a:schemeClr val="accent5"/>
              </a:solidFill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5"/>
                </a:solidFill>
                <a:cs typeface="Arial" panose="020B0604020202020204" pitchFamily="34" charset="0"/>
              </a:rPr>
              <a:t>зарегистрирована торговая марка</a:t>
            </a:r>
            <a:endParaRPr lang="en-US" sz="1400" dirty="0">
              <a:solidFill>
                <a:schemeClr val="accent5"/>
              </a:solidFill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5"/>
                </a:solidFill>
                <a:cs typeface="Arial" panose="020B0604020202020204" pitchFamily="34" charset="0"/>
              </a:rPr>
              <a:t>в рамках ВЭФ 2018 подписан меморандум о намерениях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5"/>
                </a:solidFill>
                <a:cs typeface="Arial" panose="020B0604020202020204" pitchFamily="34" charset="0"/>
              </a:rPr>
              <a:t>имеется опытный консультант-проектировщик из Италии в парко строительной области (30 лет опыта)</a:t>
            </a:r>
            <a:endParaRPr lang="en-US" sz="1400" dirty="0">
              <a:solidFill>
                <a:schemeClr val="accent5"/>
              </a:solidFill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5"/>
                </a:solidFill>
                <a:cs typeface="Arial" panose="020B0604020202020204" pitchFamily="34" charset="0"/>
              </a:rPr>
              <a:t>компания инициатор проекта является резидентом СПВ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5"/>
                </a:solidFill>
                <a:cs typeface="Arial" panose="020B0604020202020204" pitchFamily="34" charset="0"/>
              </a:rPr>
              <a:t>В 2018 г. ООО «Стратег» стала участником VIII Всероссийского фестиваля науки NAUKA 0 + Конкурс проходил на площадке ВГУЭС.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5"/>
                </a:solidFill>
                <a:cs typeface="Arial" panose="020B0604020202020204" pitchFamily="34" charset="0"/>
              </a:rPr>
              <a:t>В 2019 г. ООО "Стратег" стала победителем в номинации "Лучший проект социального предпринимательства с сфере социального туризма". Конкурс проходил на площадке ВГУЭС зал Андеграунд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5"/>
                </a:solidFill>
                <a:cs typeface="Arial" panose="020B0604020202020204" pitchFamily="34" charset="0"/>
              </a:rPr>
              <a:t>ведутся переговоры с инвесторами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sz="1400" dirty="0">
              <a:solidFill>
                <a:schemeClr val="accent5"/>
              </a:solidFill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1E9697-93A6-48B6-A7A2-70DD0E613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081" y="1489270"/>
            <a:ext cx="3345621" cy="464379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7403010-6513-44C7-8756-27766169E3C9}"/>
              </a:ext>
            </a:extLst>
          </p:cNvPr>
          <p:cNvSpPr/>
          <p:nvPr/>
        </p:nvSpPr>
        <p:spPr>
          <a:xfrm>
            <a:off x="1122098" y="5866849"/>
            <a:ext cx="69733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>
                <a:solidFill>
                  <a:srgbClr val="000000"/>
                </a:solidFill>
                <a:cs typeface="Arial" panose="020B0604020202020204" pitchFamily="34" charset="0"/>
              </a:rPr>
              <a:t>* проект находиться на обслуживании в Инвестиционном агентстве Приморского края</a:t>
            </a:r>
          </a:p>
        </p:txBody>
      </p:sp>
      <p:sp>
        <p:nvSpPr>
          <p:cNvPr id="33" name="object 3">
            <a:extLst>
              <a:ext uri="{FF2B5EF4-FFF2-40B4-BE49-F238E27FC236}">
                <a16:creationId xmlns:a16="http://schemas.microsoft.com/office/drawing/2014/main" id="{E614AFA3-F6E3-4F82-A73F-DAD0D86A91ED}"/>
              </a:ext>
            </a:extLst>
          </p:cNvPr>
          <p:cNvSpPr/>
          <p:nvPr/>
        </p:nvSpPr>
        <p:spPr>
          <a:xfrm>
            <a:off x="9819148" y="767534"/>
            <a:ext cx="451486" cy="4039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</p:spTree>
    <p:extLst>
      <p:ext uri="{BB962C8B-B14F-4D97-AF65-F5344CB8AC3E}">
        <p14:creationId xmlns:p14="http://schemas.microsoft.com/office/powerpoint/2010/main" val="25241740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32"/>
          <p:cNvGrpSpPr>
            <a:grpSpLocks noChangeAspect="1"/>
          </p:cNvGrpSpPr>
          <p:nvPr/>
        </p:nvGrpSpPr>
        <p:grpSpPr>
          <a:xfrm>
            <a:off x="1844775" y="4139875"/>
            <a:ext cx="2046247" cy="2196085"/>
            <a:chOff x="1814072" y="3437888"/>
            <a:chExt cx="2325277" cy="2495551"/>
          </a:xfrm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grpSpPr>
        <p:sp>
          <p:nvSpPr>
            <p:cNvPr id="21" name="Rectangle 33"/>
            <p:cNvSpPr/>
            <p:nvPr/>
          </p:nvSpPr>
          <p:spPr>
            <a:xfrm>
              <a:off x="1814072" y="3437888"/>
              <a:ext cx="2325277" cy="24955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tIns="324000" rIns="180000" bIns="396000" rtlCol="0" anchor="b"/>
            <a:lstStyle/>
            <a:p>
              <a:pPr algn="ctr">
                <a:lnSpc>
                  <a:spcPct val="130000"/>
                </a:lnSpc>
                <a:spcBef>
                  <a:spcPts val="1000"/>
                </a:spcBef>
              </a:pP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34"/>
            <p:cNvSpPr/>
            <p:nvPr/>
          </p:nvSpPr>
          <p:spPr>
            <a:xfrm flipV="1">
              <a:off x="1814072" y="3437888"/>
              <a:ext cx="2325277" cy="516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tIns="324000" rIns="180000" rtlCol="0" anchor="t"/>
            <a:lstStyle/>
            <a:p>
              <a:pPr>
                <a:lnSpc>
                  <a:spcPct val="130000"/>
                </a:lnSpc>
                <a:spcBef>
                  <a:spcPts val="1000"/>
                </a:spcBef>
              </a:pPr>
              <a:endParaRPr lang="en-US" sz="1000" dirty="0">
                <a:solidFill>
                  <a:schemeClr val="tx1">
                    <a:alpha val="70000"/>
                  </a:schemeClr>
                </a:solidFill>
              </a:endParaRPr>
            </a:p>
          </p:txBody>
        </p:sp>
      </p:grpSp>
      <p:grpSp>
        <p:nvGrpSpPr>
          <p:cNvPr id="24" name="Group 32"/>
          <p:cNvGrpSpPr>
            <a:grpSpLocks noChangeAspect="1"/>
          </p:cNvGrpSpPr>
          <p:nvPr/>
        </p:nvGrpSpPr>
        <p:grpSpPr>
          <a:xfrm>
            <a:off x="4474280" y="4139875"/>
            <a:ext cx="2046247" cy="2196085"/>
            <a:chOff x="1814072" y="3437888"/>
            <a:chExt cx="2325277" cy="2495551"/>
          </a:xfrm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grpSpPr>
        <p:sp>
          <p:nvSpPr>
            <p:cNvPr id="25" name="Rectangle 33"/>
            <p:cNvSpPr/>
            <p:nvPr/>
          </p:nvSpPr>
          <p:spPr>
            <a:xfrm>
              <a:off x="1814072" y="3437888"/>
              <a:ext cx="2325277" cy="24955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tIns="324000" rIns="180000" bIns="396000" rtlCol="0" anchor="b"/>
            <a:lstStyle/>
            <a:p>
              <a:pPr algn="ctr">
                <a:lnSpc>
                  <a:spcPct val="130000"/>
                </a:lnSpc>
                <a:spcBef>
                  <a:spcPts val="1000"/>
                </a:spcBef>
              </a:pP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34"/>
            <p:cNvSpPr/>
            <p:nvPr/>
          </p:nvSpPr>
          <p:spPr>
            <a:xfrm flipV="1">
              <a:off x="1814072" y="3437888"/>
              <a:ext cx="2325277" cy="516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tIns="324000" rIns="180000" rtlCol="0" anchor="t"/>
            <a:lstStyle/>
            <a:p>
              <a:pPr>
                <a:lnSpc>
                  <a:spcPct val="130000"/>
                </a:lnSpc>
                <a:spcBef>
                  <a:spcPts val="1000"/>
                </a:spcBef>
              </a:pPr>
              <a:endParaRPr lang="en-US" sz="1000" dirty="0">
                <a:solidFill>
                  <a:schemeClr val="tx1">
                    <a:alpha val="70000"/>
                  </a:schemeClr>
                </a:solidFill>
              </a:endParaRPr>
            </a:p>
          </p:txBody>
        </p:sp>
      </p:grpSp>
      <p:grpSp>
        <p:nvGrpSpPr>
          <p:cNvPr id="27" name="Group 32"/>
          <p:cNvGrpSpPr>
            <a:grpSpLocks noChangeAspect="1"/>
          </p:cNvGrpSpPr>
          <p:nvPr/>
        </p:nvGrpSpPr>
        <p:grpSpPr>
          <a:xfrm>
            <a:off x="7103785" y="4139875"/>
            <a:ext cx="2046247" cy="2196085"/>
            <a:chOff x="1814072" y="3437888"/>
            <a:chExt cx="2325277" cy="2495551"/>
          </a:xfrm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grpSpPr>
        <p:sp>
          <p:nvSpPr>
            <p:cNvPr id="31" name="Rectangle 33"/>
            <p:cNvSpPr/>
            <p:nvPr/>
          </p:nvSpPr>
          <p:spPr>
            <a:xfrm>
              <a:off x="1814072" y="3437888"/>
              <a:ext cx="2325277" cy="24955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tIns="324000" rIns="180000" bIns="396000" rtlCol="0" anchor="b"/>
            <a:lstStyle/>
            <a:p>
              <a:pPr algn="ctr">
                <a:lnSpc>
                  <a:spcPct val="130000"/>
                </a:lnSpc>
                <a:spcBef>
                  <a:spcPts val="1000"/>
                </a:spcBef>
              </a:pP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4"/>
            <p:cNvSpPr/>
            <p:nvPr/>
          </p:nvSpPr>
          <p:spPr>
            <a:xfrm flipV="1">
              <a:off x="1814072" y="3437888"/>
              <a:ext cx="2325277" cy="516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tIns="324000" rIns="180000" rtlCol="0" anchor="t"/>
            <a:lstStyle/>
            <a:p>
              <a:pPr>
                <a:lnSpc>
                  <a:spcPct val="130000"/>
                </a:lnSpc>
                <a:spcBef>
                  <a:spcPts val="1000"/>
                </a:spcBef>
              </a:pPr>
              <a:endParaRPr lang="en-US" sz="1000" dirty="0">
                <a:solidFill>
                  <a:schemeClr val="tx1">
                    <a:alpha val="70000"/>
                  </a:schemeClr>
                </a:solidFill>
              </a:endParaRPr>
            </a:p>
          </p:txBody>
        </p:sp>
      </p:grpSp>
      <p:grpSp>
        <p:nvGrpSpPr>
          <p:cNvPr id="41" name="Group 32"/>
          <p:cNvGrpSpPr>
            <a:grpSpLocks noChangeAspect="1"/>
          </p:cNvGrpSpPr>
          <p:nvPr/>
        </p:nvGrpSpPr>
        <p:grpSpPr>
          <a:xfrm>
            <a:off x="9733290" y="4139875"/>
            <a:ext cx="2046247" cy="2196085"/>
            <a:chOff x="1814072" y="3437888"/>
            <a:chExt cx="2325277" cy="2495551"/>
          </a:xfrm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grpSpPr>
        <p:sp>
          <p:nvSpPr>
            <p:cNvPr id="42" name="Rectangle 33"/>
            <p:cNvSpPr/>
            <p:nvPr/>
          </p:nvSpPr>
          <p:spPr>
            <a:xfrm>
              <a:off x="1814072" y="3437888"/>
              <a:ext cx="2325277" cy="24955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tIns="324000" rIns="180000" bIns="396000" rtlCol="0" anchor="b"/>
            <a:lstStyle/>
            <a:p>
              <a:pPr algn="ctr">
                <a:lnSpc>
                  <a:spcPct val="130000"/>
                </a:lnSpc>
                <a:spcBef>
                  <a:spcPts val="1000"/>
                </a:spcBef>
              </a:pP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43" name="Rectangle 34"/>
            <p:cNvSpPr/>
            <p:nvPr/>
          </p:nvSpPr>
          <p:spPr>
            <a:xfrm flipV="1">
              <a:off x="1814072" y="3437888"/>
              <a:ext cx="2325277" cy="516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tIns="324000" rIns="180000" rtlCol="0" anchor="t"/>
            <a:lstStyle/>
            <a:p>
              <a:pPr>
                <a:lnSpc>
                  <a:spcPct val="130000"/>
                </a:lnSpc>
                <a:spcBef>
                  <a:spcPts val="1000"/>
                </a:spcBef>
              </a:pPr>
              <a:endParaRPr lang="en-US" sz="1000" dirty="0">
                <a:solidFill>
                  <a:schemeClr val="tx1">
                    <a:alpha val="70000"/>
                  </a:schemeClr>
                </a:solidFill>
              </a:endParaRPr>
            </a:p>
          </p:txBody>
        </p:sp>
      </p:grpSp>
      <p:grpSp>
        <p:nvGrpSpPr>
          <p:cNvPr id="44" name="Group 32"/>
          <p:cNvGrpSpPr>
            <a:grpSpLocks noChangeAspect="1"/>
          </p:cNvGrpSpPr>
          <p:nvPr/>
        </p:nvGrpSpPr>
        <p:grpSpPr>
          <a:xfrm>
            <a:off x="4474280" y="1461986"/>
            <a:ext cx="2046247" cy="2196085"/>
            <a:chOff x="1814072" y="3437888"/>
            <a:chExt cx="2325277" cy="2495551"/>
          </a:xfrm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grpSpPr>
        <p:sp>
          <p:nvSpPr>
            <p:cNvPr id="45" name="Rectangle 33"/>
            <p:cNvSpPr/>
            <p:nvPr/>
          </p:nvSpPr>
          <p:spPr>
            <a:xfrm>
              <a:off x="1814072" y="3437888"/>
              <a:ext cx="2325277" cy="24955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tIns="324000" rIns="180000" bIns="396000" rtlCol="0" anchor="b"/>
            <a:lstStyle/>
            <a:p>
              <a:pPr algn="ctr">
                <a:lnSpc>
                  <a:spcPct val="130000"/>
                </a:lnSpc>
                <a:spcBef>
                  <a:spcPts val="1000"/>
                </a:spcBef>
              </a:pP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46" name="Rectangle 34"/>
            <p:cNvSpPr/>
            <p:nvPr/>
          </p:nvSpPr>
          <p:spPr>
            <a:xfrm flipV="1">
              <a:off x="1814072" y="3437888"/>
              <a:ext cx="2325277" cy="516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tIns="324000" rIns="180000" rtlCol="0" anchor="t"/>
            <a:lstStyle/>
            <a:p>
              <a:pPr>
                <a:lnSpc>
                  <a:spcPct val="130000"/>
                </a:lnSpc>
                <a:spcBef>
                  <a:spcPts val="1000"/>
                </a:spcBef>
              </a:pPr>
              <a:endParaRPr lang="en-US" sz="1000" dirty="0">
                <a:solidFill>
                  <a:schemeClr val="tx1">
                    <a:alpha val="70000"/>
                  </a:schemeClr>
                </a:solidFill>
              </a:endParaRPr>
            </a:p>
          </p:txBody>
        </p:sp>
      </p:grpSp>
      <p:grpSp>
        <p:nvGrpSpPr>
          <p:cNvPr id="47" name="Group 32"/>
          <p:cNvGrpSpPr>
            <a:grpSpLocks noChangeAspect="1"/>
          </p:cNvGrpSpPr>
          <p:nvPr/>
        </p:nvGrpSpPr>
        <p:grpSpPr>
          <a:xfrm>
            <a:off x="7103785" y="1461986"/>
            <a:ext cx="2046247" cy="2196085"/>
            <a:chOff x="1814072" y="3437888"/>
            <a:chExt cx="2325277" cy="2495551"/>
          </a:xfrm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grpSpPr>
        <p:sp>
          <p:nvSpPr>
            <p:cNvPr id="48" name="Rectangle 33"/>
            <p:cNvSpPr/>
            <p:nvPr/>
          </p:nvSpPr>
          <p:spPr>
            <a:xfrm>
              <a:off x="1814072" y="3437888"/>
              <a:ext cx="2325277" cy="24955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tIns="324000" rIns="180000" bIns="396000" rtlCol="0" anchor="b"/>
            <a:lstStyle/>
            <a:p>
              <a:pPr algn="ctr">
                <a:lnSpc>
                  <a:spcPct val="130000"/>
                </a:lnSpc>
                <a:spcBef>
                  <a:spcPts val="1000"/>
                </a:spcBef>
              </a:pP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49" name="Rectangle 34"/>
            <p:cNvSpPr/>
            <p:nvPr/>
          </p:nvSpPr>
          <p:spPr>
            <a:xfrm flipV="1">
              <a:off x="1814072" y="3437888"/>
              <a:ext cx="2325277" cy="516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tIns="324000" rIns="180000" rtlCol="0" anchor="t"/>
            <a:lstStyle/>
            <a:p>
              <a:pPr>
                <a:lnSpc>
                  <a:spcPct val="130000"/>
                </a:lnSpc>
                <a:spcBef>
                  <a:spcPts val="1000"/>
                </a:spcBef>
              </a:pPr>
              <a:endParaRPr lang="en-US" sz="1000" dirty="0">
                <a:solidFill>
                  <a:schemeClr val="tx1">
                    <a:alpha val="70000"/>
                  </a:schemeClr>
                </a:solidFill>
              </a:endParaRPr>
            </a:p>
          </p:txBody>
        </p:sp>
      </p:grpSp>
      <p:grpSp>
        <p:nvGrpSpPr>
          <p:cNvPr id="50" name="Group 32"/>
          <p:cNvGrpSpPr>
            <a:grpSpLocks noChangeAspect="1"/>
          </p:cNvGrpSpPr>
          <p:nvPr/>
        </p:nvGrpSpPr>
        <p:grpSpPr>
          <a:xfrm>
            <a:off x="9733290" y="1461986"/>
            <a:ext cx="2046247" cy="2196085"/>
            <a:chOff x="1814072" y="3437888"/>
            <a:chExt cx="2325277" cy="2495551"/>
          </a:xfrm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grpSpPr>
        <p:sp>
          <p:nvSpPr>
            <p:cNvPr id="51" name="Rectangle 33"/>
            <p:cNvSpPr/>
            <p:nvPr/>
          </p:nvSpPr>
          <p:spPr>
            <a:xfrm>
              <a:off x="1814072" y="3437888"/>
              <a:ext cx="2325277" cy="24955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tIns="324000" rIns="180000" bIns="396000" rtlCol="0" anchor="b"/>
            <a:lstStyle/>
            <a:p>
              <a:pPr algn="ctr">
                <a:lnSpc>
                  <a:spcPct val="130000"/>
                </a:lnSpc>
                <a:spcBef>
                  <a:spcPts val="1000"/>
                </a:spcBef>
              </a:pP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52" name="Rectangle 34"/>
            <p:cNvSpPr/>
            <p:nvPr/>
          </p:nvSpPr>
          <p:spPr>
            <a:xfrm flipV="1">
              <a:off x="1814072" y="3437888"/>
              <a:ext cx="2325277" cy="516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tIns="324000" rIns="180000" rtlCol="0" anchor="t"/>
            <a:lstStyle/>
            <a:p>
              <a:pPr>
                <a:lnSpc>
                  <a:spcPct val="130000"/>
                </a:lnSpc>
                <a:spcBef>
                  <a:spcPts val="1000"/>
                </a:spcBef>
              </a:pPr>
              <a:endParaRPr lang="en-US" sz="1000" dirty="0">
                <a:solidFill>
                  <a:schemeClr val="tx1">
                    <a:alpha val="70000"/>
                  </a:schemeClr>
                </a:solidFill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987957" y="801736"/>
            <a:ext cx="4592098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b="1" dirty="0"/>
              <a:t>Нас</a:t>
            </a:r>
          </a:p>
          <a:p>
            <a:r>
              <a:rPr lang="ru-RU" sz="3200" b="1" dirty="0"/>
              <a:t>поддерживают</a:t>
            </a:r>
            <a:endParaRPr lang="en-US" sz="3200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1" y="767441"/>
            <a:ext cx="114300" cy="10020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5" name="Straight Connector 12"/>
          <p:cNvCxnSpPr/>
          <p:nvPr/>
        </p:nvCxnSpPr>
        <p:spPr>
          <a:xfrm>
            <a:off x="987956" y="1981304"/>
            <a:ext cx="134703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Группа 13"/>
          <p:cNvGrpSpPr/>
          <p:nvPr/>
        </p:nvGrpSpPr>
        <p:grpSpPr>
          <a:xfrm>
            <a:off x="4544902" y="1911660"/>
            <a:ext cx="1901372" cy="1334472"/>
            <a:chOff x="4544902" y="1786621"/>
            <a:chExt cx="1901372" cy="1334472"/>
          </a:xfrm>
        </p:grpSpPr>
        <p:pic>
          <p:nvPicPr>
            <p:cNvPr id="56" name="Рисунок 5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6" r="8374" b="45399"/>
            <a:stretch/>
          </p:blipFill>
          <p:spPr>
            <a:xfrm>
              <a:off x="4544902" y="1786621"/>
              <a:ext cx="1901372" cy="982944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4805953" y="2797928"/>
              <a:ext cx="1388201" cy="32316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ru-RU" sz="1050" b="1" dirty="0">
                  <a:solidFill>
                    <a:srgbClr val="000000"/>
                  </a:solidFill>
                </a:rPr>
                <a:t>АДМИНИСТРАЦИЯ</a:t>
              </a:r>
            </a:p>
            <a:p>
              <a:pPr algn="ctr"/>
              <a:r>
                <a:rPr lang="ru-RU" sz="1050" b="1" dirty="0">
                  <a:solidFill>
                    <a:srgbClr val="000000"/>
                  </a:solidFill>
                </a:rPr>
                <a:t>ПРИМОРСКОГО КРАЯ</a:t>
              </a:r>
              <a:endParaRPr lang="en-US" sz="1050" b="1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7" r="8312"/>
          <a:stretch/>
        </p:blipFill>
        <p:spPr>
          <a:xfrm>
            <a:off x="7213600" y="1986365"/>
            <a:ext cx="1840753" cy="11850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413" y="1984896"/>
            <a:ext cx="1980000" cy="1188000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2210365" y="4408827"/>
            <a:ext cx="1346522" cy="1320856"/>
            <a:chOff x="2210365" y="4630229"/>
            <a:chExt cx="1346522" cy="1320856"/>
          </a:xfrm>
        </p:grpSpPr>
        <p:sp>
          <p:nvSpPr>
            <p:cNvPr id="58" name="TextBox 57"/>
            <p:cNvSpPr txBox="1"/>
            <p:nvPr/>
          </p:nvSpPr>
          <p:spPr>
            <a:xfrm>
              <a:off x="2210365" y="5466337"/>
              <a:ext cx="1346522" cy="48474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ru-RU" sz="1050" b="1" dirty="0">
                  <a:solidFill>
                    <a:srgbClr val="26395A"/>
                  </a:solidFill>
                </a:rPr>
                <a:t>Приморское краевое</a:t>
              </a:r>
            </a:p>
            <a:p>
              <a:pPr algn="ctr"/>
              <a:r>
                <a:rPr lang="ru-RU" sz="1050" b="1" dirty="0">
                  <a:solidFill>
                    <a:srgbClr val="26395A"/>
                  </a:solidFill>
                </a:rPr>
                <a:t>отделение-изучения</a:t>
              </a:r>
            </a:p>
            <a:p>
              <a:pPr algn="ctr"/>
              <a:r>
                <a:rPr lang="ru-RU" sz="1050" b="1" dirty="0">
                  <a:solidFill>
                    <a:srgbClr val="26395A"/>
                  </a:solidFill>
                </a:rPr>
                <a:t>Амурского края</a:t>
              </a:r>
              <a:endParaRPr lang="en-US" sz="1050" b="1" dirty="0">
                <a:solidFill>
                  <a:srgbClr val="26395A"/>
                </a:solidFill>
              </a:endParaRPr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986" y="4630229"/>
              <a:ext cx="1097280" cy="731234"/>
            </a:xfrm>
            <a:prstGeom prst="rect">
              <a:avLst/>
            </a:prstGeom>
          </p:spPr>
        </p:pic>
      </p:grpSp>
      <p:grpSp>
        <p:nvGrpSpPr>
          <p:cNvPr id="67" name="Группа 66"/>
          <p:cNvGrpSpPr/>
          <p:nvPr/>
        </p:nvGrpSpPr>
        <p:grpSpPr>
          <a:xfrm>
            <a:off x="4474280" y="4408827"/>
            <a:ext cx="2046247" cy="1368212"/>
            <a:chOff x="4474280" y="4490467"/>
            <a:chExt cx="2046247" cy="1368212"/>
          </a:xfrm>
        </p:grpSpPr>
        <p:sp>
          <p:nvSpPr>
            <p:cNvPr id="59" name="TextBox 58"/>
            <p:cNvSpPr txBox="1"/>
            <p:nvPr/>
          </p:nvSpPr>
          <p:spPr>
            <a:xfrm>
              <a:off x="4474280" y="5535514"/>
              <a:ext cx="2046247" cy="3231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050" b="1" dirty="0">
                  <a:solidFill>
                    <a:srgbClr val="000000"/>
                  </a:solidFill>
                </a:rPr>
                <a:t>Департамент по туризму Приморского края</a:t>
              </a:r>
              <a:endParaRPr lang="en-US" sz="1050" b="1" dirty="0">
                <a:solidFill>
                  <a:srgbClr val="000000"/>
                </a:solidFill>
              </a:endParaRPr>
            </a:p>
          </p:txBody>
        </p:sp>
        <p:pic>
          <p:nvPicPr>
            <p:cNvPr id="60" name="Picture 14" descr="ÐÐ¾ÑÐ¾Ð¶ÐµÐµ Ð¸Ð·Ð¾Ð±ÑÐ°Ð¶ÐµÐ½Ð¸Ðµ">
              <a:extLst>
                <a:ext uri="{FF2B5EF4-FFF2-40B4-BE49-F238E27FC236}">
                  <a16:creationId xmlns:a16="http://schemas.microsoft.com/office/drawing/2014/main" id="{2183D03A-BA1D-4A5A-BE3C-D2345D714B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6123" y="4490467"/>
              <a:ext cx="762561" cy="844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1" name="Группа 60"/>
          <p:cNvGrpSpPr/>
          <p:nvPr/>
        </p:nvGrpSpPr>
        <p:grpSpPr>
          <a:xfrm>
            <a:off x="7129725" y="4408827"/>
            <a:ext cx="1994365" cy="1496055"/>
            <a:chOff x="3903978" y="1786621"/>
            <a:chExt cx="1994365" cy="1496055"/>
          </a:xfrm>
        </p:grpSpPr>
        <p:pic>
          <p:nvPicPr>
            <p:cNvPr id="62" name="Рисунок 6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6" r="8374" b="45399"/>
            <a:stretch/>
          </p:blipFill>
          <p:spPr>
            <a:xfrm>
              <a:off x="3950474" y="1786621"/>
              <a:ext cx="1901372" cy="982944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3903978" y="2797928"/>
              <a:ext cx="1994365" cy="4847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050" b="1" dirty="0">
                  <a:solidFill>
                    <a:srgbClr val="000000"/>
                  </a:solidFill>
                </a:rPr>
                <a:t>Департамент международного сотрудничества</a:t>
              </a:r>
            </a:p>
            <a:p>
              <a:pPr algn="ctr"/>
              <a:r>
                <a:rPr lang="ru-RU" sz="1050" b="1" dirty="0">
                  <a:solidFill>
                    <a:srgbClr val="000000"/>
                  </a:solidFill>
                </a:rPr>
                <a:t>Приморского края</a:t>
              </a:r>
              <a:endParaRPr lang="en-US" sz="105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64" name="Группа 63"/>
          <p:cNvGrpSpPr/>
          <p:nvPr/>
        </p:nvGrpSpPr>
        <p:grpSpPr>
          <a:xfrm>
            <a:off x="9752048" y="4408827"/>
            <a:ext cx="1994365" cy="1334472"/>
            <a:chOff x="3903978" y="1786621"/>
            <a:chExt cx="1994365" cy="1334472"/>
          </a:xfrm>
        </p:grpSpPr>
        <p:pic>
          <p:nvPicPr>
            <p:cNvPr id="65" name="Рисунок 6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6" r="8374" b="45399"/>
            <a:stretch/>
          </p:blipFill>
          <p:spPr>
            <a:xfrm>
              <a:off x="3950474" y="1786621"/>
              <a:ext cx="1901372" cy="982944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>
              <a:off x="3903978" y="2797928"/>
              <a:ext cx="1994365" cy="3231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050" b="1" dirty="0">
                  <a:solidFill>
                    <a:srgbClr val="000000"/>
                  </a:solidFill>
                </a:rPr>
                <a:t>Департамент культуры</a:t>
              </a:r>
            </a:p>
            <a:p>
              <a:pPr algn="ctr"/>
              <a:r>
                <a:rPr lang="ru-RU" sz="1050" b="1" dirty="0">
                  <a:solidFill>
                    <a:srgbClr val="000000"/>
                  </a:solidFill>
                </a:rPr>
                <a:t>Приморского края</a:t>
              </a:r>
              <a:endParaRPr lang="en-US" sz="1050" b="1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59472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2"/>
          <p:cNvCxnSpPr/>
          <p:nvPr/>
        </p:nvCxnSpPr>
        <p:spPr>
          <a:xfrm>
            <a:off x="987956" y="1444925"/>
            <a:ext cx="6404231" cy="574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Рисунок 26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2" r="23012"/>
          <a:stretch>
            <a:fillRect/>
          </a:stretch>
        </p:blipFill>
        <p:spPr>
          <a:xfrm>
            <a:off x="6600825" y="0"/>
            <a:ext cx="5591175" cy="4719638"/>
          </a:xfrm>
        </p:spPr>
      </p:pic>
      <p:sp>
        <p:nvSpPr>
          <p:cNvPr id="23" name="Rectangle 6"/>
          <p:cNvSpPr/>
          <p:nvPr/>
        </p:nvSpPr>
        <p:spPr>
          <a:xfrm>
            <a:off x="0" y="3480626"/>
            <a:ext cx="5178550" cy="19405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412249" y="3484887"/>
            <a:ext cx="5178550" cy="1940559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987956" y="773600"/>
            <a:ext cx="309589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b="1" dirty="0"/>
              <a:t>О проекте</a:t>
            </a:r>
            <a:endParaRPr lang="en-US" sz="3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987403" y="1930390"/>
            <a:ext cx="3391177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>
                <a:solidFill>
                  <a:schemeClr val="accent6"/>
                </a:solidFill>
              </a:rPr>
              <a:t>За этот срок компания прошла долгий путь от рождения идеи, до начала реализации амбициозного плана по созданию первого в России парка развлечений международного уровня.</a:t>
            </a:r>
          </a:p>
        </p:txBody>
      </p:sp>
      <p:sp>
        <p:nvSpPr>
          <p:cNvPr id="17" name="TextBox 16"/>
          <p:cNvSpPr txBox="1"/>
          <p:nvPr/>
        </p:nvSpPr>
        <p:spPr>
          <a:xfrm flipH="1">
            <a:off x="6402069" y="4289405"/>
            <a:ext cx="389376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solidFill>
                  <a:schemeClr val="accent6"/>
                </a:solidFill>
              </a:rPr>
              <a:t>Знакомство гостей и жителей Владивостока с культурой народов мира, где каждый посетитель, любого возраста сможет здесь найти себе развлечение по вкусу.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87052" y="3818008"/>
            <a:ext cx="168234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b="1" dirty="0">
                <a:solidFill>
                  <a:schemeClr val="accent6"/>
                </a:solidFill>
              </a:rPr>
              <a:t>КОНЦЕПЦИЯ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19" name="Shape 5775"/>
          <p:cNvSpPr>
            <a:spLocks noChangeAspect="1"/>
          </p:cNvSpPr>
          <p:nvPr/>
        </p:nvSpPr>
        <p:spPr>
          <a:xfrm>
            <a:off x="6348494" y="3776589"/>
            <a:ext cx="253115" cy="3598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21" y="15152"/>
                </a:moveTo>
                <a:cubicBezTo>
                  <a:pt x="12409" y="15152"/>
                  <a:pt x="12409" y="15152"/>
                  <a:pt x="12409" y="15152"/>
                </a:cubicBezTo>
                <a:cubicBezTo>
                  <a:pt x="11489" y="21278"/>
                  <a:pt x="11489" y="21278"/>
                  <a:pt x="11489" y="21278"/>
                </a:cubicBezTo>
                <a:cubicBezTo>
                  <a:pt x="11489" y="21600"/>
                  <a:pt x="11030" y="21600"/>
                  <a:pt x="11030" y="21600"/>
                </a:cubicBezTo>
                <a:cubicBezTo>
                  <a:pt x="11030" y="21600"/>
                  <a:pt x="11030" y="21600"/>
                  <a:pt x="11030" y="21600"/>
                </a:cubicBezTo>
                <a:cubicBezTo>
                  <a:pt x="10570" y="21600"/>
                  <a:pt x="10111" y="21600"/>
                  <a:pt x="10111" y="21278"/>
                </a:cubicBezTo>
                <a:cubicBezTo>
                  <a:pt x="8732" y="15152"/>
                  <a:pt x="8732" y="15152"/>
                  <a:pt x="8732" y="15152"/>
                </a:cubicBezTo>
                <a:cubicBezTo>
                  <a:pt x="1379" y="15152"/>
                  <a:pt x="1379" y="15152"/>
                  <a:pt x="1379" y="15152"/>
                </a:cubicBezTo>
                <a:cubicBezTo>
                  <a:pt x="919" y="15152"/>
                  <a:pt x="0" y="14830"/>
                  <a:pt x="0" y="14185"/>
                </a:cubicBezTo>
                <a:cubicBezTo>
                  <a:pt x="0" y="12251"/>
                  <a:pt x="2298" y="9994"/>
                  <a:pt x="5055" y="9994"/>
                </a:cubicBezTo>
                <a:cubicBezTo>
                  <a:pt x="5055" y="3546"/>
                  <a:pt x="5055" y="3546"/>
                  <a:pt x="5055" y="3546"/>
                </a:cubicBezTo>
                <a:cubicBezTo>
                  <a:pt x="3677" y="3546"/>
                  <a:pt x="2757" y="2579"/>
                  <a:pt x="2757" y="1934"/>
                </a:cubicBezTo>
                <a:cubicBezTo>
                  <a:pt x="2757" y="967"/>
                  <a:pt x="3677" y="0"/>
                  <a:pt x="5055" y="0"/>
                </a:cubicBezTo>
                <a:cubicBezTo>
                  <a:pt x="16545" y="0"/>
                  <a:pt x="16545" y="0"/>
                  <a:pt x="16545" y="0"/>
                </a:cubicBezTo>
                <a:cubicBezTo>
                  <a:pt x="17923" y="0"/>
                  <a:pt x="19302" y="967"/>
                  <a:pt x="19302" y="1934"/>
                </a:cubicBezTo>
                <a:cubicBezTo>
                  <a:pt x="19302" y="2579"/>
                  <a:pt x="17923" y="3546"/>
                  <a:pt x="16545" y="3546"/>
                </a:cubicBezTo>
                <a:cubicBezTo>
                  <a:pt x="16545" y="9994"/>
                  <a:pt x="16545" y="9994"/>
                  <a:pt x="16545" y="9994"/>
                </a:cubicBezTo>
                <a:cubicBezTo>
                  <a:pt x="19302" y="9994"/>
                  <a:pt x="21600" y="12251"/>
                  <a:pt x="21600" y="14185"/>
                </a:cubicBezTo>
                <a:cubicBezTo>
                  <a:pt x="21600" y="14830"/>
                  <a:pt x="21140" y="15152"/>
                  <a:pt x="20221" y="15152"/>
                </a:cubicBezTo>
                <a:close/>
                <a:moveTo>
                  <a:pt x="9191" y="3869"/>
                </a:moveTo>
                <a:cubicBezTo>
                  <a:pt x="9191" y="3546"/>
                  <a:pt x="8732" y="3546"/>
                  <a:pt x="8272" y="3546"/>
                </a:cubicBezTo>
                <a:cubicBezTo>
                  <a:pt x="8272" y="3546"/>
                  <a:pt x="7813" y="3546"/>
                  <a:pt x="7813" y="3869"/>
                </a:cubicBezTo>
                <a:cubicBezTo>
                  <a:pt x="7813" y="9672"/>
                  <a:pt x="7813" y="9672"/>
                  <a:pt x="7813" y="9672"/>
                </a:cubicBezTo>
                <a:cubicBezTo>
                  <a:pt x="7813" y="9994"/>
                  <a:pt x="8272" y="9994"/>
                  <a:pt x="8272" y="9994"/>
                </a:cubicBezTo>
                <a:cubicBezTo>
                  <a:pt x="8732" y="9994"/>
                  <a:pt x="9191" y="9994"/>
                  <a:pt x="9191" y="9672"/>
                </a:cubicBezTo>
                <a:lnTo>
                  <a:pt x="9191" y="3869"/>
                </a:lnTo>
                <a:close/>
              </a:path>
            </a:pathLst>
          </a:custGeom>
          <a:solidFill>
            <a:schemeClr val="accent6"/>
          </a:solidFill>
          <a:ln w="12700" cap="flat">
            <a:noFill/>
            <a:miter lim="400000"/>
          </a:ln>
          <a:effectLst/>
        </p:spPr>
        <p:txBody>
          <a:bodyPr wrap="square" lIns="91438" tIns="91438" rIns="91438" bIns="91438" numCol="1" anchor="t">
            <a:noAutofit/>
          </a:bodyPr>
          <a:lstStyle/>
          <a:p>
            <a:pPr defTabSz="91440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4800"/>
          </a:p>
        </p:txBody>
      </p:sp>
      <p:sp>
        <p:nvSpPr>
          <p:cNvPr id="20" name="TextBox 19"/>
          <p:cNvSpPr txBox="1"/>
          <p:nvPr/>
        </p:nvSpPr>
        <p:spPr>
          <a:xfrm>
            <a:off x="1372938" y="3818008"/>
            <a:ext cx="65242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b="1" dirty="0">
                <a:solidFill>
                  <a:schemeClr val="accent6"/>
                </a:solidFill>
              </a:rPr>
              <a:t>ИДЕЯ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flipH="1">
            <a:off x="987956" y="4289405"/>
            <a:ext cx="3995104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solidFill>
                  <a:schemeClr val="accent6"/>
                </a:solidFill>
              </a:rPr>
              <a:t>Строительство рекреационно-развлекательного, научно-познавательного комплекса, включающего в себя зоны отдыха и проживания, парк аттракционов, конгресс-холл.</a:t>
            </a:r>
            <a:br>
              <a:rPr lang="ru-RU" sz="1400" b="1" dirty="0">
                <a:solidFill>
                  <a:schemeClr val="accent6"/>
                </a:solidFill>
              </a:rPr>
            </a:br>
            <a:endParaRPr lang="en-US" sz="1400" dirty="0">
              <a:solidFill>
                <a:schemeClr val="accent6"/>
              </a:solidFill>
              <a:latin typeface="Raleway" panose="020B0503030101060003" pitchFamily="34" charset="0"/>
              <a:ea typeface="Lato regular" panose="020F0502020204030203" pitchFamily="34" charset="0"/>
              <a:cs typeface="Lato regular" panose="020F0502020204030203" pitchFamily="34" charset="0"/>
            </a:endParaRPr>
          </a:p>
        </p:txBody>
      </p:sp>
      <p:sp>
        <p:nvSpPr>
          <p:cNvPr id="22" name="Shape 5732"/>
          <p:cNvSpPr>
            <a:spLocks noChangeAspect="1"/>
          </p:cNvSpPr>
          <p:nvPr/>
        </p:nvSpPr>
        <p:spPr>
          <a:xfrm>
            <a:off x="987956" y="3776507"/>
            <a:ext cx="244478" cy="36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029" y="10103"/>
                </a:moveTo>
                <a:cubicBezTo>
                  <a:pt x="18000" y="11148"/>
                  <a:pt x="15943" y="12890"/>
                  <a:pt x="15943" y="14284"/>
                </a:cubicBezTo>
                <a:cubicBezTo>
                  <a:pt x="16457" y="14632"/>
                  <a:pt x="16971" y="14981"/>
                  <a:pt x="16971" y="15329"/>
                </a:cubicBezTo>
                <a:cubicBezTo>
                  <a:pt x="16971" y="15677"/>
                  <a:pt x="16457" y="16026"/>
                  <a:pt x="16457" y="16374"/>
                </a:cubicBezTo>
                <a:cubicBezTo>
                  <a:pt x="16457" y="16374"/>
                  <a:pt x="16971" y="16723"/>
                  <a:pt x="16971" y="17071"/>
                </a:cubicBezTo>
                <a:cubicBezTo>
                  <a:pt x="16971" y="17768"/>
                  <a:pt x="16457" y="18116"/>
                  <a:pt x="15943" y="18465"/>
                </a:cubicBezTo>
                <a:cubicBezTo>
                  <a:pt x="15943" y="18465"/>
                  <a:pt x="15943" y="18813"/>
                  <a:pt x="15943" y="18813"/>
                </a:cubicBezTo>
                <a:cubicBezTo>
                  <a:pt x="15943" y="19858"/>
                  <a:pt x="14914" y="20206"/>
                  <a:pt x="13886" y="20206"/>
                </a:cubicBezTo>
                <a:cubicBezTo>
                  <a:pt x="13371" y="21252"/>
                  <a:pt x="12343" y="21600"/>
                  <a:pt x="10800" y="21600"/>
                </a:cubicBezTo>
                <a:cubicBezTo>
                  <a:pt x="9771" y="21600"/>
                  <a:pt x="8229" y="21252"/>
                  <a:pt x="7714" y="20206"/>
                </a:cubicBezTo>
                <a:cubicBezTo>
                  <a:pt x="6686" y="20206"/>
                  <a:pt x="5657" y="19858"/>
                  <a:pt x="5657" y="18813"/>
                </a:cubicBezTo>
                <a:cubicBezTo>
                  <a:pt x="5657" y="18813"/>
                  <a:pt x="5657" y="18465"/>
                  <a:pt x="5657" y="18465"/>
                </a:cubicBezTo>
                <a:cubicBezTo>
                  <a:pt x="5143" y="18116"/>
                  <a:pt x="4629" y="17768"/>
                  <a:pt x="4629" y="17071"/>
                </a:cubicBezTo>
                <a:cubicBezTo>
                  <a:pt x="4629" y="16723"/>
                  <a:pt x="5143" y="16374"/>
                  <a:pt x="5143" y="16374"/>
                </a:cubicBezTo>
                <a:cubicBezTo>
                  <a:pt x="5143" y="16026"/>
                  <a:pt x="4629" y="15677"/>
                  <a:pt x="4629" y="15329"/>
                </a:cubicBezTo>
                <a:cubicBezTo>
                  <a:pt x="4629" y="14981"/>
                  <a:pt x="5143" y="14632"/>
                  <a:pt x="5657" y="14284"/>
                </a:cubicBezTo>
                <a:cubicBezTo>
                  <a:pt x="5657" y="12890"/>
                  <a:pt x="3600" y="11148"/>
                  <a:pt x="2571" y="10103"/>
                </a:cubicBezTo>
                <a:cubicBezTo>
                  <a:pt x="1029" y="9058"/>
                  <a:pt x="0" y="8013"/>
                  <a:pt x="0" y="6271"/>
                </a:cubicBezTo>
                <a:cubicBezTo>
                  <a:pt x="0" y="2787"/>
                  <a:pt x="5657" y="0"/>
                  <a:pt x="10800" y="0"/>
                </a:cubicBezTo>
                <a:cubicBezTo>
                  <a:pt x="15943" y="0"/>
                  <a:pt x="21600" y="2787"/>
                  <a:pt x="21600" y="6271"/>
                </a:cubicBezTo>
                <a:cubicBezTo>
                  <a:pt x="21600" y="8013"/>
                  <a:pt x="20571" y="9058"/>
                  <a:pt x="19029" y="10103"/>
                </a:cubicBezTo>
                <a:close/>
                <a:moveTo>
                  <a:pt x="10800" y="2090"/>
                </a:moveTo>
                <a:cubicBezTo>
                  <a:pt x="7200" y="2090"/>
                  <a:pt x="3086" y="3484"/>
                  <a:pt x="3086" y="6271"/>
                </a:cubicBezTo>
                <a:cubicBezTo>
                  <a:pt x="3086" y="7316"/>
                  <a:pt x="3600" y="8361"/>
                  <a:pt x="4114" y="9058"/>
                </a:cubicBezTo>
                <a:cubicBezTo>
                  <a:pt x="4629" y="9406"/>
                  <a:pt x="5143" y="9406"/>
                  <a:pt x="5657" y="9755"/>
                </a:cubicBezTo>
                <a:cubicBezTo>
                  <a:pt x="7200" y="11148"/>
                  <a:pt x="8229" y="12542"/>
                  <a:pt x="8229" y="13935"/>
                </a:cubicBezTo>
                <a:cubicBezTo>
                  <a:pt x="13371" y="13935"/>
                  <a:pt x="13371" y="13935"/>
                  <a:pt x="13371" y="13935"/>
                </a:cubicBezTo>
                <a:cubicBezTo>
                  <a:pt x="13371" y="12542"/>
                  <a:pt x="14400" y="11148"/>
                  <a:pt x="15943" y="9755"/>
                </a:cubicBezTo>
                <a:cubicBezTo>
                  <a:pt x="16457" y="9406"/>
                  <a:pt x="16971" y="9406"/>
                  <a:pt x="17486" y="9058"/>
                </a:cubicBezTo>
                <a:cubicBezTo>
                  <a:pt x="18000" y="8361"/>
                  <a:pt x="18514" y="7316"/>
                  <a:pt x="18514" y="6271"/>
                </a:cubicBezTo>
                <a:cubicBezTo>
                  <a:pt x="18514" y="3484"/>
                  <a:pt x="14400" y="2090"/>
                  <a:pt x="10800" y="2090"/>
                </a:cubicBezTo>
                <a:close/>
                <a:moveTo>
                  <a:pt x="14914" y="6968"/>
                </a:moveTo>
                <a:cubicBezTo>
                  <a:pt x="14400" y="6968"/>
                  <a:pt x="13886" y="6619"/>
                  <a:pt x="13886" y="6271"/>
                </a:cubicBezTo>
                <a:cubicBezTo>
                  <a:pt x="13886" y="5574"/>
                  <a:pt x="11829" y="5226"/>
                  <a:pt x="10800" y="5226"/>
                </a:cubicBezTo>
                <a:cubicBezTo>
                  <a:pt x="10286" y="5226"/>
                  <a:pt x="10286" y="4877"/>
                  <a:pt x="10286" y="4529"/>
                </a:cubicBezTo>
                <a:cubicBezTo>
                  <a:pt x="10286" y="4529"/>
                  <a:pt x="10286" y="4181"/>
                  <a:pt x="10800" y="4181"/>
                </a:cubicBezTo>
                <a:cubicBezTo>
                  <a:pt x="12857" y="4181"/>
                  <a:pt x="15429" y="4877"/>
                  <a:pt x="15429" y="6271"/>
                </a:cubicBezTo>
                <a:cubicBezTo>
                  <a:pt x="15429" y="6619"/>
                  <a:pt x="14914" y="6968"/>
                  <a:pt x="14914" y="6968"/>
                </a:cubicBezTo>
                <a:close/>
              </a:path>
            </a:pathLst>
          </a:custGeom>
          <a:solidFill>
            <a:schemeClr val="accent6"/>
          </a:solidFill>
          <a:ln w="12700" cap="flat">
            <a:noFill/>
            <a:miter lim="400000"/>
          </a:ln>
          <a:effectLst/>
        </p:spPr>
        <p:txBody>
          <a:bodyPr wrap="square" lIns="91438" tIns="91438" rIns="91438" bIns="91438" numCol="1" anchor="t">
            <a:noAutofit/>
          </a:bodyPr>
          <a:lstStyle/>
          <a:p>
            <a:pPr defTabSz="91440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4800"/>
          </a:p>
        </p:txBody>
      </p:sp>
      <p:sp>
        <p:nvSpPr>
          <p:cNvPr id="25" name="TextBox 24"/>
          <p:cNvSpPr txBox="1"/>
          <p:nvPr/>
        </p:nvSpPr>
        <p:spPr>
          <a:xfrm flipH="1">
            <a:off x="1935593" y="5733567"/>
            <a:ext cx="9818870" cy="9541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/>
              <a:t>Проект полностью отвечает международным требованиям сервиса и соответствует ГОСТам: </a:t>
            </a:r>
            <a:br>
              <a:rPr lang="ru-RU" sz="1400" dirty="0"/>
            </a:br>
            <a:r>
              <a:rPr lang="ru-RU" sz="1200" dirty="0">
                <a:solidFill>
                  <a:schemeClr val="accent3"/>
                </a:solidFill>
              </a:rPr>
              <a:t>ГОСТ Р 50644-94 «Туристско-экскурсионное обслуживание / Требования по обеспечению безопасности туристов и экскурсантов»,</a:t>
            </a:r>
          </a:p>
          <a:p>
            <a:r>
              <a:rPr lang="ru-RU" sz="1200" dirty="0">
                <a:solidFill>
                  <a:schemeClr val="accent3"/>
                </a:solidFill>
              </a:rPr>
              <a:t>ГОСТ Р 50645-94 «Туристско-экскурсионное обслуживание / Классификация гостиниц»,</a:t>
            </a:r>
          </a:p>
          <a:p>
            <a:r>
              <a:rPr lang="ru-RU" sz="1200" dirty="0">
                <a:solidFill>
                  <a:schemeClr val="accent3"/>
                </a:solidFill>
              </a:rPr>
              <a:t>ГОСТ Р 50681-94 «Туристско-экскурсионное обслуживание / Проектирование туристских услуг» и</a:t>
            </a:r>
          </a:p>
          <a:p>
            <a:r>
              <a:rPr lang="ru-RU" sz="1200" dirty="0">
                <a:solidFill>
                  <a:schemeClr val="accent3"/>
                </a:solidFill>
              </a:rPr>
              <a:t>ГОСТ Р 50690-2000 «Туристские услуги. Общие требования»</a:t>
            </a:r>
          </a:p>
        </p:txBody>
      </p:sp>
      <p:sp>
        <p:nvSpPr>
          <p:cNvPr id="28" name="Shape 5696"/>
          <p:cNvSpPr>
            <a:spLocks noChangeAspect="1"/>
          </p:cNvSpPr>
          <p:nvPr/>
        </p:nvSpPr>
        <p:spPr>
          <a:xfrm>
            <a:off x="987956" y="6010171"/>
            <a:ext cx="398329" cy="400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6000"/>
                </a:moveTo>
                <a:cubicBezTo>
                  <a:pt x="21600" y="20400"/>
                  <a:pt x="21600" y="20400"/>
                  <a:pt x="21600" y="20400"/>
                </a:cubicBezTo>
                <a:cubicBezTo>
                  <a:pt x="21600" y="21300"/>
                  <a:pt x="21300" y="21600"/>
                  <a:pt x="20700" y="21600"/>
                </a:cubicBezTo>
                <a:cubicBezTo>
                  <a:pt x="9000" y="21600"/>
                  <a:pt x="9000" y="21600"/>
                  <a:pt x="9000" y="21600"/>
                </a:cubicBezTo>
                <a:cubicBezTo>
                  <a:pt x="8400" y="21600"/>
                  <a:pt x="7800" y="21300"/>
                  <a:pt x="7800" y="20400"/>
                </a:cubicBezTo>
                <a:cubicBezTo>
                  <a:pt x="7800" y="17100"/>
                  <a:pt x="7800" y="17100"/>
                  <a:pt x="7800" y="17100"/>
                </a:cubicBezTo>
                <a:cubicBezTo>
                  <a:pt x="1200" y="17100"/>
                  <a:pt x="1200" y="17100"/>
                  <a:pt x="1200" y="17100"/>
                </a:cubicBezTo>
                <a:cubicBezTo>
                  <a:pt x="600" y="17100"/>
                  <a:pt x="0" y="16500"/>
                  <a:pt x="0" y="15900"/>
                </a:cubicBezTo>
                <a:cubicBezTo>
                  <a:pt x="0" y="7800"/>
                  <a:pt x="0" y="7800"/>
                  <a:pt x="0" y="7800"/>
                </a:cubicBezTo>
                <a:cubicBezTo>
                  <a:pt x="0" y="7200"/>
                  <a:pt x="600" y="6300"/>
                  <a:pt x="900" y="5700"/>
                </a:cubicBezTo>
                <a:cubicBezTo>
                  <a:pt x="6000" y="900"/>
                  <a:pt x="6000" y="900"/>
                  <a:pt x="6000" y="900"/>
                </a:cubicBezTo>
                <a:cubicBezTo>
                  <a:pt x="6300" y="600"/>
                  <a:pt x="7200" y="0"/>
                  <a:pt x="7800" y="0"/>
                </a:cubicBezTo>
                <a:cubicBezTo>
                  <a:pt x="12900" y="0"/>
                  <a:pt x="12900" y="0"/>
                  <a:pt x="12900" y="0"/>
                </a:cubicBezTo>
                <a:cubicBezTo>
                  <a:pt x="13500" y="0"/>
                  <a:pt x="14100" y="600"/>
                  <a:pt x="14100" y="1200"/>
                </a:cubicBezTo>
                <a:cubicBezTo>
                  <a:pt x="14100" y="5100"/>
                  <a:pt x="14100" y="5100"/>
                  <a:pt x="14100" y="5100"/>
                </a:cubicBezTo>
                <a:cubicBezTo>
                  <a:pt x="14400" y="4800"/>
                  <a:pt x="15000" y="4800"/>
                  <a:pt x="15600" y="4800"/>
                </a:cubicBezTo>
                <a:cubicBezTo>
                  <a:pt x="20700" y="4800"/>
                  <a:pt x="20700" y="4800"/>
                  <a:pt x="20700" y="4800"/>
                </a:cubicBezTo>
                <a:cubicBezTo>
                  <a:pt x="21300" y="4800"/>
                  <a:pt x="21600" y="5100"/>
                  <a:pt x="21600" y="6000"/>
                </a:cubicBezTo>
                <a:close/>
                <a:moveTo>
                  <a:pt x="12600" y="6600"/>
                </a:moveTo>
                <a:cubicBezTo>
                  <a:pt x="12600" y="1500"/>
                  <a:pt x="12600" y="1500"/>
                  <a:pt x="12600" y="1500"/>
                </a:cubicBezTo>
                <a:cubicBezTo>
                  <a:pt x="7800" y="1500"/>
                  <a:pt x="7800" y="1500"/>
                  <a:pt x="7800" y="1500"/>
                </a:cubicBezTo>
                <a:cubicBezTo>
                  <a:pt x="7800" y="6600"/>
                  <a:pt x="7800" y="6600"/>
                  <a:pt x="7800" y="6600"/>
                </a:cubicBezTo>
                <a:cubicBezTo>
                  <a:pt x="7800" y="7200"/>
                  <a:pt x="7200" y="7800"/>
                  <a:pt x="6600" y="7800"/>
                </a:cubicBezTo>
                <a:cubicBezTo>
                  <a:pt x="1800" y="7800"/>
                  <a:pt x="1800" y="7800"/>
                  <a:pt x="1800" y="7800"/>
                </a:cubicBezTo>
                <a:cubicBezTo>
                  <a:pt x="1800" y="15600"/>
                  <a:pt x="1800" y="15600"/>
                  <a:pt x="1800" y="15600"/>
                </a:cubicBezTo>
                <a:cubicBezTo>
                  <a:pt x="7800" y="15600"/>
                  <a:pt x="7800" y="15600"/>
                  <a:pt x="7800" y="15600"/>
                </a:cubicBezTo>
                <a:cubicBezTo>
                  <a:pt x="7800" y="12300"/>
                  <a:pt x="7800" y="12300"/>
                  <a:pt x="7800" y="12300"/>
                </a:cubicBezTo>
                <a:cubicBezTo>
                  <a:pt x="7800" y="11700"/>
                  <a:pt x="8100" y="10800"/>
                  <a:pt x="8700" y="10500"/>
                </a:cubicBezTo>
                <a:lnTo>
                  <a:pt x="12600" y="6600"/>
                </a:lnTo>
                <a:close/>
                <a:moveTo>
                  <a:pt x="2700" y="6300"/>
                </a:moveTo>
                <a:cubicBezTo>
                  <a:pt x="6300" y="6300"/>
                  <a:pt x="6300" y="6300"/>
                  <a:pt x="6300" y="6300"/>
                </a:cubicBezTo>
                <a:cubicBezTo>
                  <a:pt x="6300" y="2700"/>
                  <a:pt x="6300" y="2700"/>
                  <a:pt x="6300" y="2700"/>
                </a:cubicBezTo>
                <a:lnTo>
                  <a:pt x="2700" y="6300"/>
                </a:lnTo>
                <a:close/>
                <a:moveTo>
                  <a:pt x="20100" y="6300"/>
                </a:moveTo>
                <a:cubicBezTo>
                  <a:pt x="15600" y="6300"/>
                  <a:pt x="15600" y="6300"/>
                  <a:pt x="15600" y="6300"/>
                </a:cubicBezTo>
                <a:cubicBezTo>
                  <a:pt x="15600" y="11400"/>
                  <a:pt x="15600" y="11400"/>
                  <a:pt x="15600" y="11400"/>
                </a:cubicBezTo>
                <a:cubicBezTo>
                  <a:pt x="15600" y="12000"/>
                  <a:pt x="15000" y="12300"/>
                  <a:pt x="14400" y="12300"/>
                </a:cubicBezTo>
                <a:cubicBezTo>
                  <a:pt x="9300" y="12300"/>
                  <a:pt x="9300" y="12300"/>
                  <a:pt x="9300" y="12300"/>
                </a:cubicBezTo>
                <a:cubicBezTo>
                  <a:pt x="9300" y="20100"/>
                  <a:pt x="9300" y="20100"/>
                  <a:pt x="9300" y="20100"/>
                </a:cubicBezTo>
                <a:cubicBezTo>
                  <a:pt x="20100" y="20100"/>
                  <a:pt x="20100" y="20100"/>
                  <a:pt x="20100" y="20100"/>
                </a:cubicBezTo>
                <a:lnTo>
                  <a:pt x="20100" y="6300"/>
                </a:lnTo>
                <a:close/>
                <a:moveTo>
                  <a:pt x="10500" y="10800"/>
                </a:moveTo>
                <a:cubicBezTo>
                  <a:pt x="14100" y="10800"/>
                  <a:pt x="14100" y="10800"/>
                  <a:pt x="14100" y="10800"/>
                </a:cubicBezTo>
                <a:cubicBezTo>
                  <a:pt x="14100" y="7200"/>
                  <a:pt x="14100" y="7200"/>
                  <a:pt x="14100" y="7200"/>
                </a:cubicBezTo>
                <a:lnTo>
                  <a:pt x="10500" y="10800"/>
                </a:lnTo>
                <a:close/>
              </a:path>
            </a:pathLst>
          </a:custGeom>
          <a:solidFill>
            <a:schemeClr val="tx1"/>
          </a:solidFill>
          <a:ln w="12700" cap="flat">
            <a:noFill/>
            <a:miter lim="400000"/>
          </a:ln>
          <a:effectLst/>
        </p:spPr>
        <p:txBody>
          <a:bodyPr wrap="square" lIns="91438" tIns="91438" rIns="91438" bIns="91438" numCol="1" anchor="t">
            <a:noAutofit/>
          </a:bodyPr>
          <a:lstStyle/>
          <a:p>
            <a:pPr defTabSz="91440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4800"/>
          </a:p>
        </p:txBody>
      </p:sp>
      <p:sp>
        <p:nvSpPr>
          <p:cNvPr id="33" name="TextBox 32"/>
          <p:cNvSpPr txBox="1"/>
          <p:nvPr/>
        </p:nvSpPr>
        <p:spPr>
          <a:xfrm>
            <a:off x="4101209" y="217967"/>
            <a:ext cx="1361404" cy="257369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r>
              <a:rPr lang="ru-RU" sz="1200" dirty="0">
                <a:solidFill>
                  <a:schemeClr val="accent1"/>
                </a:solidFill>
              </a:rPr>
              <a:t>Идея парка</a:t>
            </a:r>
          </a:p>
        </p:txBody>
      </p:sp>
      <p:sp>
        <p:nvSpPr>
          <p:cNvPr id="36" name="Freeform 74"/>
          <p:cNvSpPr>
            <a:spLocks noChangeArrowheads="1"/>
          </p:cNvSpPr>
          <p:nvPr/>
        </p:nvSpPr>
        <p:spPr bwMode="auto">
          <a:xfrm>
            <a:off x="4338810" y="978863"/>
            <a:ext cx="148160" cy="471803"/>
          </a:xfrm>
          <a:custGeom>
            <a:avLst/>
            <a:gdLst>
              <a:gd name="T0" fmla="*/ 30 w 506"/>
              <a:gd name="T1" fmla="*/ 1602 h 1603"/>
              <a:gd name="T2" fmla="*/ 30 w 506"/>
              <a:gd name="T3" fmla="*/ 727 h 1603"/>
              <a:gd name="T4" fmla="*/ 505 w 506"/>
              <a:gd name="T5" fmla="*/ 727 h 1603"/>
              <a:gd name="T6" fmla="*/ 505 w 506"/>
              <a:gd name="T7" fmla="*/ 0 h 1603"/>
              <a:gd name="T8" fmla="*/ 476 w 506"/>
              <a:gd name="T9" fmla="*/ 0 h 1603"/>
              <a:gd name="T10" fmla="*/ 476 w 506"/>
              <a:gd name="T11" fmla="*/ 698 h 1603"/>
              <a:gd name="T12" fmla="*/ 0 w 506"/>
              <a:gd name="T13" fmla="*/ 698 h 1603"/>
              <a:gd name="T14" fmla="*/ 0 w 506"/>
              <a:gd name="T15" fmla="*/ 1602 h 1603"/>
              <a:gd name="T16" fmla="*/ 30 w 506"/>
              <a:gd name="T17" fmla="*/ 1602 h 16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06" h="1603">
                <a:moveTo>
                  <a:pt x="30" y="1602"/>
                </a:moveTo>
                <a:lnTo>
                  <a:pt x="30" y="727"/>
                </a:lnTo>
                <a:lnTo>
                  <a:pt x="505" y="727"/>
                </a:lnTo>
                <a:lnTo>
                  <a:pt x="505" y="0"/>
                </a:lnTo>
                <a:lnTo>
                  <a:pt x="476" y="0"/>
                </a:lnTo>
                <a:lnTo>
                  <a:pt x="476" y="698"/>
                </a:lnTo>
                <a:lnTo>
                  <a:pt x="0" y="698"/>
                </a:lnTo>
                <a:lnTo>
                  <a:pt x="0" y="1602"/>
                </a:lnTo>
                <a:lnTo>
                  <a:pt x="30" y="1602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7" name="Freeform 96"/>
          <p:cNvSpPr>
            <a:spLocks noChangeArrowheads="1"/>
          </p:cNvSpPr>
          <p:nvPr/>
        </p:nvSpPr>
        <p:spPr bwMode="auto">
          <a:xfrm>
            <a:off x="4264731" y="1371381"/>
            <a:ext cx="154658" cy="155968"/>
          </a:xfrm>
          <a:custGeom>
            <a:avLst/>
            <a:gdLst>
              <a:gd name="T0" fmla="*/ 271 w 531"/>
              <a:gd name="T1" fmla="*/ 531 h 532"/>
              <a:gd name="T2" fmla="*/ 271 w 531"/>
              <a:gd name="T3" fmla="*/ 531 h 532"/>
              <a:gd name="T4" fmla="*/ 0 w 531"/>
              <a:gd name="T5" fmla="*/ 271 h 532"/>
              <a:gd name="T6" fmla="*/ 271 w 531"/>
              <a:gd name="T7" fmla="*/ 0 h 532"/>
              <a:gd name="T8" fmla="*/ 530 w 531"/>
              <a:gd name="T9" fmla="*/ 271 h 532"/>
              <a:gd name="T10" fmla="*/ 271 w 531"/>
              <a:gd name="T11" fmla="*/ 531 h 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31" h="532">
                <a:moveTo>
                  <a:pt x="271" y="531"/>
                </a:moveTo>
                <a:lnTo>
                  <a:pt x="271" y="531"/>
                </a:lnTo>
                <a:cubicBezTo>
                  <a:pt x="122" y="531"/>
                  <a:pt x="0" y="411"/>
                  <a:pt x="0" y="271"/>
                </a:cubicBezTo>
                <a:cubicBezTo>
                  <a:pt x="0" y="122"/>
                  <a:pt x="122" y="0"/>
                  <a:pt x="271" y="0"/>
                </a:cubicBezTo>
                <a:cubicBezTo>
                  <a:pt x="411" y="0"/>
                  <a:pt x="530" y="122"/>
                  <a:pt x="530" y="271"/>
                </a:cubicBezTo>
                <a:cubicBezTo>
                  <a:pt x="530" y="411"/>
                  <a:pt x="411" y="531"/>
                  <a:pt x="271" y="531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8" name="Freeform 97"/>
          <p:cNvSpPr>
            <a:spLocks noChangeArrowheads="1"/>
          </p:cNvSpPr>
          <p:nvPr/>
        </p:nvSpPr>
        <p:spPr bwMode="auto">
          <a:xfrm>
            <a:off x="4262131" y="1367481"/>
            <a:ext cx="161156" cy="161167"/>
          </a:xfrm>
          <a:custGeom>
            <a:avLst/>
            <a:gdLst>
              <a:gd name="T0" fmla="*/ 280 w 550"/>
              <a:gd name="T1" fmla="*/ 19 h 550"/>
              <a:gd name="T2" fmla="*/ 280 w 550"/>
              <a:gd name="T3" fmla="*/ 19 h 550"/>
              <a:gd name="T4" fmla="*/ 530 w 550"/>
              <a:gd name="T5" fmla="*/ 280 h 550"/>
              <a:gd name="T6" fmla="*/ 280 w 550"/>
              <a:gd name="T7" fmla="*/ 531 h 550"/>
              <a:gd name="T8" fmla="*/ 27 w 550"/>
              <a:gd name="T9" fmla="*/ 280 h 550"/>
              <a:gd name="T10" fmla="*/ 280 w 550"/>
              <a:gd name="T11" fmla="*/ 19 h 550"/>
              <a:gd name="T12" fmla="*/ 280 w 550"/>
              <a:gd name="T13" fmla="*/ 0 h 550"/>
              <a:gd name="T14" fmla="*/ 280 w 550"/>
              <a:gd name="T15" fmla="*/ 0 h 550"/>
              <a:gd name="T16" fmla="*/ 0 w 550"/>
              <a:gd name="T17" fmla="*/ 280 h 550"/>
              <a:gd name="T18" fmla="*/ 280 w 550"/>
              <a:gd name="T19" fmla="*/ 549 h 550"/>
              <a:gd name="T20" fmla="*/ 549 w 550"/>
              <a:gd name="T21" fmla="*/ 280 h 550"/>
              <a:gd name="T22" fmla="*/ 280 w 550"/>
              <a:gd name="T23" fmla="*/ 0 h 550"/>
              <a:gd name="T24" fmla="*/ 280 w 550"/>
              <a:gd name="T25" fmla="*/ 19 h 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50" h="550">
                <a:moveTo>
                  <a:pt x="280" y="19"/>
                </a:moveTo>
                <a:lnTo>
                  <a:pt x="280" y="19"/>
                </a:lnTo>
                <a:cubicBezTo>
                  <a:pt x="420" y="19"/>
                  <a:pt x="530" y="140"/>
                  <a:pt x="530" y="280"/>
                </a:cubicBezTo>
                <a:cubicBezTo>
                  <a:pt x="530" y="411"/>
                  <a:pt x="420" y="531"/>
                  <a:pt x="280" y="531"/>
                </a:cubicBezTo>
                <a:cubicBezTo>
                  <a:pt x="140" y="531"/>
                  <a:pt x="27" y="411"/>
                  <a:pt x="27" y="280"/>
                </a:cubicBezTo>
                <a:cubicBezTo>
                  <a:pt x="27" y="140"/>
                  <a:pt x="140" y="19"/>
                  <a:pt x="280" y="19"/>
                </a:cubicBezTo>
                <a:lnTo>
                  <a:pt x="280" y="0"/>
                </a:lnTo>
                <a:lnTo>
                  <a:pt x="280" y="0"/>
                </a:lnTo>
                <a:cubicBezTo>
                  <a:pt x="121" y="0"/>
                  <a:pt x="0" y="122"/>
                  <a:pt x="0" y="280"/>
                </a:cubicBezTo>
                <a:cubicBezTo>
                  <a:pt x="0" y="429"/>
                  <a:pt x="121" y="549"/>
                  <a:pt x="280" y="549"/>
                </a:cubicBezTo>
                <a:cubicBezTo>
                  <a:pt x="429" y="549"/>
                  <a:pt x="549" y="429"/>
                  <a:pt x="549" y="280"/>
                </a:cubicBezTo>
                <a:cubicBezTo>
                  <a:pt x="549" y="122"/>
                  <a:pt x="429" y="0"/>
                  <a:pt x="280" y="0"/>
                </a:cubicBezTo>
                <a:lnTo>
                  <a:pt x="280" y="19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9" name="Group 113"/>
          <p:cNvGrpSpPr/>
          <p:nvPr/>
        </p:nvGrpSpPr>
        <p:grpSpPr>
          <a:xfrm>
            <a:off x="4240909" y="528066"/>
            <a:ext cx="492123" cy="453360"/>
            <a:chOff x="13296063" y="10607541"/>
            <a:chExt cx="1265763" cy="1166060"/>
          </a:xfrm>
          <a:solidFill>
            <a:schemeClr val="accent1"/>
          </a:solidFill>
        </p:grpSpPr>
        <p:sp>
          <p:nvSpPr>
            <p:cNvPr id="40" name="Freeform 269"/>
            <p:cNvSpPr>
              <a:spLocks noChangeArrowheads="1"/>
            </p:cNvSpPr>
            <p:nvPr/>
          </p:nvSpPr>
          <p:spPr bwMode="auto">
            <a:xfrm>
              <a:off x="13349333" y="10670914"/>
              <a:ext cx="1141470" cy="1039314"/>
            </a:xfrm>
            <a:custGeom>
              <a:avLst/>
              <a:gdLst>
                <a:gd name="T0" fmla="*/ 994 w 1989"/>
                <a:gd name="T1" fmla="*/ 0 h 1812"/>
                <a:gd name="T2" fmla="*/ 994 w 1989"/>
                <a:gd name="T3" fmla="*/ 0 h 1812"/>
                <a:gd name="T4" fmla="*/ 354 w 1989"/>
                <a:gd name="T5" fmla="*/ 268 h 1812"/>
                <a:gd name="T6" fmla="*/ 354 w 1989"/>
                <a:gd name="T7" fmla="*/ 1548 h 1812"/>
                <a:gd name="T8" fmla="*/ 994 w 1989"/>
                <a:gd name="T9" fmla="*/ 1811 h 1812"/>
                <a:gd name="T10" fmla="*/ 1634 w 1989"/>
                <a:gd name="T11" fmla="*/ 1548 h 1812"/>
                <a:gd name="T12" fmla="*/ 1634 w 1989"/>
                <a:gd name="T13" fmla="*/ 268 h 1812"/>
                <a:gd name="T14" fmla="*/ 994 w 1989"/>
                <a:gd name="T15" fmla="*/ 0 h 1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89" h="1812">
                  <a:moveTo>
                    <a:pt x="994" y="0"/>
                  </a:moveTo>
                  <a:lnTo>
                    <a:pt x="994" y="0"/>
                  </a:lnTo>
                  <a:cubicBezTo>
                    <a:pt x="766" y="0"/>
                    <a:pt x="532" y="91"/>
                    <a:pt x="354" y="268"/>
                  </a:cubicBezTo>
                  <a:cubicBezTo>
                    <a:pt x="0" y="622"/>
                    <a:pt x="0" y="1194"/>
                    <a:pt x="354" y="1548"/>
                  </a:cubicBezTo>
                  <a:cubicBezTo>
                    <a:pt x="532" y="1725"/>
                    <a:pt x="766" y="1811"/>
                    <a:pt x="994" y="1811"/>
                  </a:cubicBezTo>
                  <a:cubicBezTo>
                    <a:pt x="1229" y="1811"/>
                    <a:pt x="1457" y="1725"/>
                    <a:pt x="1634" y="1548"/>
                  </a:cubicBezTo>
                  <a:cubicBezTo>
                    <a:pt x="1988" y="1194"/>
                    <a:pt x="1988" y="622"/>
                    <a:pt x="1634" y="268"/>
                  </a:cubicBezTo>
                  <a:cubicBezTo>
                    <a:pt x="1457" y="91"/>
                    <a:pt x="1229" y="0"/>
                    <a:pt x="994" y="0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1" name="Freeform 270"/>
            <p:cNvSpPr>
              <a:spLocks noChangeArrowheads="1"/>
            </p:cNvSpPr>
            <p:nvPr/>
          </p:nvSpPr>
          <p:spPr bwMode="auto">
            <a:xfrm>
              <a:off x="13296063" y="10607541"/>
              <a:ext cx="1265763" cy="1166060"/>
            </a:xfrm>
            <a:custGeom>
              <a:avLst/>
              <a:gdLst>
                <a:gd name="T0" fmla="*/ 1085 w 2206"/>
                <a:gd name="T1" fmla="*/ 2005 h 2035"/>
                <a:gd name="T2" fmla="*/ 1085 w 2206"/>
                <a:gd name="T3" fmla="*/ 2005 h 2035"/>
                <a:gd name="T4" fmla="*/ 383 w 2206"/>
                <a:gd name="T5" fmla="*/ 1714 h 2035"/>
                <a:gd name="T6" fmla="*/ 383 w 2206"/>
                <a:gd name="T7" fmla="*/ 314 h 2035"/>
                <a:gd name="T8" fmla="*/ 1085 w 2206"/>
                <a:gd name="T9" fmla="*/ 23 h 2035"/>
                <a:gd name="T10" fmla="*/ 1788 w 2206"/>
                <a:gd name="T11" fmla="*/ 314 h 2035"/>
                <a:gd name="T12" fmla="*/ 1788 w 2206"/>
                <a:gd name="T13" fmla="*/ 1714 h 2035"/>
                <a:gd name="T14" fmla="*/ 1085 w 2206"/>
                <a:gd name="T15" fmla="*/ 2005 h 2035"/>
                <a:gd name="T16" fmla="*/ 1085 w 2206"/>
                <a:gd name="T17" fmla="*/ 0 h 2035"/>
                <a:gd name="T18" fmla="*/ 1085 w 2206"/>
                <a:gd name="T19" fmla="*/ 0 h 2035"/>
                <a:gd name="T20" fmla="*/ 366 w 2206"/>
                <a:gd name="T21" fmla="*/ 297 h 2035"/>
                <a:gd name="T22" fmla="*/ 68 w 2206"/>
                <a:gd name="T23" fmla="*/ 1017 h 2035"/>
                <a:gd name="T24" fmla="*/ 366 w 2206"/>
                <a:gd name="T25" fmla="*/ 1737 h 2035"/>
                <a:gd name="T26" fmla="*/ 1085 w 2206"/>
                <a:gd name="T27" fmla="*/ 2034 h 2035"/>
                <a:gd name="T28" fmla="*/ 1085 w 2206"/>
                <a:gd name="T29" fmla="*/ 2034 h 2035"/>
                <a:gd name="T30" fmla="*/ 1805 w 2206"/>
                <a:gd name="T31" fmla="*/ 1737 h 2035"/>
                <a:gd name="T32" fmla="*/ 1805 w 2206"/>
                <a:gd name="T33" fmla="*/ 297 h 2035"/>
                <a:gd name="T34" fmla="*/ 1085 w 2206"/>
                <a:gd name="T35" fmla="*/ 0 h 2035"/>
                <a:gd name="T36" fmla="*/ 1085 w 2206"/>
                <a:gd name="T37" fmla="*/ 2005 h 2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06" h="2035">
                  <a:moveTo>
                    <a:pt x="1085" y="2005"/>
                  </a:moveTo>
                  <a:lnTo>
                    <a:pt x="1085" y="2005"/>
                  </a:lnTo>
                  <a:cubicBezTo>
                    <a:pt x="823" y="2005"/>
                    <a:pt x="571" y="1902"/>
                    <a:pt x="383" y="1714"/>
                  </a:cubicBezTo>
                  <a:cubicBezTo>
                    <a:pt x="0" y="1331"/>
                    <a:pt x="0" y="703"/>
                    <a:pt x="383" y="314"/>
                  </a:cubicBezTo>
                  <a:cubicBezTo>
                    <a:pt x="571" y="126"/>
                    <a:pt x="823" y="23"/>
                    <a:pt x="1085" y="23"/>
                  </a:cubicBezTo>
                  <a:cubicBezTo>
                    <a:pt x="1354" y="23"/>
                    <a:pt x="1600" y="126"/>
                    <a:pt x="1788" y="314"/>
                  </a:cubicBezTo>
                  <a:cubicBezTo>
                    <a:pt x="2177" y="703"/>
                    <a:pt x="2177" y="1331"/>
                    <a:pt x="1788" y="1714"/>
                  </a:cubicBezTo>
                  <a:cubicBezTo>
                    <a:pt x="1600" y="1902"/>
                    <a:pt x="1354" y="2005"/>
                    <a:pt x="1085" y="2005"/>
                  </a:cubicBezTo>
                  <a:lnTo>
                    <a:pt x="1085" y="0"/>
                  </a:lnTo>
                  <a:lnTo>
                    <a:pt x="1085" y="0"/>
                  </a:lnTo>
                  <a:cubicBezTo>
                    <a:pt x="817" y="0"/>
                    <a:pt x="560" y="103"/>
                    <a:pt x="366" y="297"/>
                  </a:cubicBezTo>
                  <a:cubicBezTo>
                    <a:pt x="177" y="486"/>
                    <a:pt x="68" y="743"/>
                    <a:pt x="68" y="1017"/>
                  </a:cubicBezTo>
                  <a:cubicBezTo>
                    <a:pt x="68" y="1285"/>
                    <a:pt x="177" y="1542"/>
                    <a:pt x="366" y="1737"/>
                  </a:cubicBezTo>
                  <a:cubicBezTo>
                    <a:pt x="560" y="1925"/>
                    <a:pt x="817" y="2034"/>
                    <a:pt x="1085" y="2034"/>
                  </a:cubicBezTo>
                  <a:lnTo>
                    <a:pt x="1085" y="2034"/>
                  </a:lnTo>
                  <a:cubicBezTo>
                    <a:pt x="1360" y="2034"/>
                    <a:pt x="1611" y="1925"/>
                    <a:pt x="1805" y="1737"/>
                  </a:cubicBezTo>
                  <a:cubicBezTo>
                    <a:pt x="2205" y="1337"/>
                    <a:pt x="2205" y="691"/>
                    <a:pt x="1805" y="297"/>
                  </a:cubicBezTo>
                  <a:cubicBezTo>
                    <a:pt x="1611" y="103"/>
                    <a:pt x="1360" y="0"/>
                    <a:pt x="1085" y="0"/>
                  </a:cubicBezTo>
                  <a:lnTo>
                    <a:pt x="1085" y="2005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4305569" y="609103"/>
            <a:ext cx="556529" cy="254804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1000"/>
              </a:spcBef>
            </a:pPr>
            <a:r>
              <a:rPr lang="ru-RU" sz="1000" b="1" dirty="0">
                <a:solidFill>
                  <a:schemeClr val="bg1"/>
                </a:solidFill>
              </a:rPr>
              <a:t>2013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44" name="Freeform 75"/>
          <p:cNvSpPr>
            <a:spLocks noChangeArrowheads="1"/>
          </p:cNvSpPr>
          <p:nvPr/>
        </p:nvSpPr>
        <p:spPr bwMode="auto">
          <a:xfrm flipV="1">
            <a:off x="5320748" y="1473256"/>
            <a:ext cx="168955" cy="506895"/>
          </a:xfrm>
          <a:custGeom>
            <a:avLst/>
            <a:gdLst>
              <a:gd name="T0" fmla="*/ 28 w 578"/>
              <a:gd name="T1" fmla="*/ 1722 h 1723"/>
              <a:gd name="T2" fmla="*/ 28 w 578"/>
              <a:gd name="T3" fmla="*/ 987 h 1723"/>
              <a:gd name="T4" fmla="*/ 577 w 578"/>
              <a:gd name="T5" fmla="*/ 987 h 1723"/>
              <a:gd name="T6" fmla="*/ 577 w 578"/>
              <a:gd name="T7" fmla="*/ 0 h 1723"/>
              <a:gd name="T8" fmla="*/ 549 w 578"/>
              <a:gd name="T9" fmla="*/ 0 h 1723"/>
              <a:gd name="T10" fmla="*/ 549 w 578"/>
              <a:gd name="T11" fmla="*/ 969 h 1723"/>
              <a:gd name="T12" fmla="*/ 0 w 578"/>
              <a:gd name="T13" fmla="*/ 969 h 1723"/>
              <a:gd name="T14" fmla="*/ 0 w 578"/>
              <a:gd name="T15" fmla="*/ 1722 h 1723"/>
              <a:gd name="T16" fmla="*/ 28 w 578"/>
              <a:gd name="T17" fmla="*/ 1722 h 17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78" h="1723">
                <a:moveTo>
                  <a:pt x="28" y="1722"/>
                </a:moveTo>
                <a:lnTo>
                  <a:pt x="28" y="987"/>
                </a:lnTo>
                <a:lnTo>
                  <a:pt x="577" y="987"/>
                </a:lnTo>
                <a:lnTo>
                  <a:pt x="577" y="0"/>
                </a:lnTo>
                <a:lnTo>
                  <a:pt x="549" y="0"/>
                </a:lnTo>
                <a:lnTo>
                  <a:pt x="549" y="969"/>
                </a:lnTo>
                <a:lnTo>
                  <a:pt x="0" y="969"/>
                </a:lnTo>
                <a:lnTo>
                  <a:pt x="0" y="1722"/>
                </a:lnTo>
                <a:lnTo>
                  <a:pt x="28" y="1722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5" name="Freeform 100"/>
          <p:cNvSpPr>
            <a:spLocks noChangeArrowheads="1"/>
          </p:cNvSpPr>
          <p:nvPr/>
        </p:nvSpPr>
        <p:spPr bwMode="auto">
          <a:xfrm flipV="1">
            <a:off x="5246666" y="1379676"/>
            <a:ext cx="154658" cy="155968"/>
          </a:xfrm>
          <a:custGeom>
            <a:avLst/>
            <a:gdLst>
              <a:gd name="T0" fmla="*/ 271 w 531"/>
              <a:gd name="T1" fmla="*/ 531 h 532"/>
              <a:gd name="T2" fmla="*/ 271 w 531"/>
              <a:gd name="T3" fmla="*/ 531 h 532"/>
              <a:gd name="T4" fmla="*/ 0 w 531"/>
              <a:gd name="T5" fmla="*/ 271 h 532"/>
              <a:gd name="T6" fmla="*/ 271 w 531"/>
              <a:gd name="T7" fmla="*/ 0 h 532"/>
              <a:gd name="T8" fmla="*/ 530 w 531"/>
              <a:gd name="T9" fmla="*/ 271 h 532"/>
              <a:gd name="T10" fmla="*/ 271 w 531"/>
              <a:gd name="T11" fmla="*/ 531 h 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31" h="532">
                <a:moveTo>
                  <a:pt x="271" y="531"/>
                </a:moveTo>
                <a:lnTo>
                  <a:pt x="271" y="531"/>
                </a:lnTo>
                <a:cubicBezTo>
                  <a:pt x="121" y="531"/>
                  <a:pt x="0" y="411"/>
                  <a:pt x="0" y="271"/>
                </a:cubicBezTo>
                <a:cubicBezTo>
                  <a:pt x="0" y="122"/>
                  <a:pt x="121" y="0"/>
                  <a:pt x="271" y="0"/>
                </a:cubicBezTo>
                <a:cubicBezTo>
                  <a:pt x="409" y="0"/>
                  <a:pt x="530" y="122"/>
                  <a:pt x="530" y="271"/>
                </a:cubicBezTo>
                <a:cubicBezTo>
                  <a:pt x="530" y="411"/>
                  <a:pt x="409" y="531"/>
                  <a:pt x="271" y="531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6" name="Freeform 101"/>
          <p:cNvSpPr>
            <a:spLocks noChangeArrowheads="1"/>
          </p:cNvSpPr>
          <p:nvPr/>
        </p:nvSpPr>
        <p:spPr bwMode="auto">
          <a:xfrm flipV="1">
            <a:off x="5244066" y="1378377"/>
            <a:ext cx="161156" cy="161167"/>
          </a:xfrm>
          <a:custGeom>
            <a:avLst/>
            <a:gdLst>
              <a:gd name="T0" fmla="*/ 280 w 550"/>
              <a:gd name="T1" fmla="*/ 19 h 550"/>
              <a:gd name="T2" fmla="*/ 280 w 550"/>
              <a:gd name="T3" fmla="*/ 19 h 550"/>
              <a:gd name="T4" fmla="*/ 530 w 550"/>
              <a:gd name="T5" fmla="*/ 280 h 550"/>
              <a:gd name="T6" fmla="*/ 280 w 550"/>
              <a:gd name="T7" fmla="*/ 531 h 550"/>
              <a:gd name="T8" fmla="*/ 18 w 550"/>
              <a:gd name="T9" fmla="*/ 280 h 550"/>
              <a:gd name="T10" fmla="*/ 280 w 550"/>
              <a:gd name="T11" fmla="*/ 19 h 550"/>
              <a:gd name="T12" fmla="*/ 280 w 550"/>
              <a:gd name="T13" fmla="*/ 0 h 550"/>
              <a:gd name="T14" fmla="*/ 280 w 550"/>
              <a:gd name="T15" fmla="*/ 0 h 550"/>
              <a:gd name="T16" fmla="*/ 0 w 550"/>
              <a:gd name="T17" fmla="*/ 280 h 550"/>
              <a:gd name="T18" fmla="*/ 280 w 550"/>
              <a:gd name="T19" fmla="*/ 549 h 550"/>
              <a:gd name="T20" fmla="*/ 549 w 550"/>
              <a:gd name="T21" fmla="*/ 280 h 550"/>
              <a:gd name="T22" fmla="*/ 280 w 550"/>
              <a:gd name="T23" fmla="*/ 0 h 550"/>
              <a:gd name="T24" fmla="*/ 280 w 550"/>
              <a:gd name="T25" fmla="*/ 19 h 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50" h="550">
                <a:moveTo>
                  <a:pt x="280" y="19"/>
                </a:moveTo>
                <a:lnTo>
                  <a:pt x="280" y="19"/>
                </a:lnTo>
                <a:cubicBezTo>
                  <a:pt x="418" y="19"/>
                  <a:pt x="530" y="140"/>
                  <a:pt x="530" y="280"/>
                </a:cubicBezTo>
                <a:cubicBezTo>
                  <a:pt x="530" y="411"/>
                  <a:pt x="418" y="531"/>
                  <a:pt x="280" y="531"/>
                </a:cubicBezTo>
                <a:cubicBezTo>
                  <a:pt x="140" y="531"/>
                  <a:pt x="18" y="411"/>
                  <a:pt x="18" y="280"/>
                </a:cubicBezTo>
                <a:cubicBezTo>
                  <a:pt x="18" y="140"/>
                  <a:pt x="140" y="19"/>
                  <a:pt x="280" y="19"/>
                </a:cubicBezTo>
                <a:lnTo>
                  <a:pt x="280" y="0"/>
                </a:lnTo>
                <a:lnTo>
                  <a:pt x="280" y="0"/>
                </a:lnTo>
                <a:cubicBezTo>
                  <a:pt x="121" y="0"/>
                  <a:pt x="0" y="122"/>
                  <a:pt x="0" y="280"/>
                </a:cubicBezTo>
                <a:cubicBezTo>
                  <a:pt x="0" y="429"/>
                  <a:pt x="121" y="549"/>
                  <a:pt x="280" y="549"/>
                </a:cubicBezTo>
                <a:cubicBezTo>
                  <a:pt x="429" y="549"/>
                  <a:pt x="549" y="429"/>
                  <a:pt x="549" y="280"/>
                </a:cubicBezTo>
                <a:cubicBezTo>
                  <a:pt x="549" y="122"/>
                  <a:pt x="429" y="0"/>
                  <a:pt x="280" y="0"/>
                </a:cubicBezTo>
                <a:lnTo>
                  <a:pt x="280" y="19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7" name="Group 109"/>
          <p:cNvGrpSpPr/>
          <p:nvPr/>
        </p:nvGrpSpPr>
        <p:grpSpPr>
          <a:xfrm flipV="1">
            <a:off x="5243641" y="1973651"/>
            <a:ext cx="492123" cy="453360"/>
            <a:chOff x="13296063" y="10607541"/>
            <a:chExt cx="1265763" cy="1166060"/>
          </a:xfrm>
          <a:solidFill>
            <a:schemeClr val="accent3"/>
          </a:solidFill>
        </p:grpSpPr>
        <p:sp>
          <p:nvSpPr>
            <p:cNvPr id="48" name="Freeform 269"/>
            <p:cNvSpPr>
              <a:spLocks noChangeArrowheads="1"/>
            </p:cNvSpPr>
            <p:nvPr/>
          </p:nvSpPr>
          <p:spPr bwMode="auto">
            <a:xfrm>
              <a:off x="13349333" y="10670914"/>
              <a:ext cx="1141470" cy="1039314"/>
            </a:xfrm>
            <a:custGeom>
              <a:avLst/>
              <a:gdLst>
                <a:gd name="T0" fmla="*/ 994 w 1989"/>
                <a:gd name="T1" fmla="*/ 0 h 1812"/>
                <a:gd name="T2" fmla="*/ 994 w 1989"/>
                <a:gd name="T3" fmla="*/ 0 h 1812"/>
                <a:gd name="T4" fmla="*/ 354 w 1989"/>
                <a:gd name="T5" fmla="*/ 268 h 1812"/>
                <a:gd name="T6" fmla="*/ 354 w 1989"/>
                <a:gd name="T7" fmla="*/ 1548 h 1812"/>
                <a:gd name="T8" fmla="*/ 994 w 1989"/>
                <a:gd name="T9" fmla="*/ 1811 h 1812"/>
                <a:gd name="T10" fmla="*/ 1634 w 1989"/>
                <a:gd name="T11" fmla="*/ 1548 h 1812"/>
                <a:gd name="T12" fmla="*/ 1634 w 1989"/>
                <a:gd name="T13" fmla="*/ 268 h 1812"/>
                <a:gd name="T14" fmla="*/ 994 w 1989"/>
                <a:gd name="T15" fmla="*/ 0 h 1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89" h="1812">
                  <a:moveTo>
                    <a:pt x="994" y="0"/>
                  </a:moveTo>
                  <a:lnTo>
                    <a:pt x="994" y="0"/>
                  </a:lnTo>
                  <a:cubicBezTo>
                    <a:pt x="766" y="0"/>
                    <a:pt x="532" y="91"/>
                    <a:pt x="354" y="268"/>
                  </a:cubicBezTo>
                  <a:cubicBezTo>
                    <a:pt x="0" y="622"/>
                    <a:pt x="0" y="1194"/>
                    <a:pt x="354" y="1548"/>
                  </a:cubicBezTo>
                  <a:cubicBezTo>
                    <a:pt x="532" y="1725"/>
                    <a:pt x="766" y="1811"/>
                    <a:pt x="994" y="1811"/>
                  </a:cubicBezTo>
                  <a:cubicBezTo>
                    <a:pt x="1229" y="1811"/>
                    <a:pt x="1457" y="1725"/>
                    <a:pt x="1634" y="1548"/>
                  </a:cubicBezTo>
                  <a:cubicBezTo>
                    <a:pt x="1988" y="1194"/>
                    <a:pt x="1988" y="622"/>
                    <a:pt x="1634" y="268"/>
                  </a:cubicBezTo>
                  <a:cubicBezTo>
                    <a:pt x="1457" y="91"/>
                    <a:pt x="1229" y="0"/>
                    <a:pt x="994" y="0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9" name="Freeform 270"/>
            <p:cNvSpPr>
              <a:spLocks noChangeArrowheads="1"/>
            </p:cNvSpPr>
            <p:nvPr/>
          </p:nvSpPr>
          <p:spPr bwMode="auto">
            <a:xfrm>
              <a:off x="13296063" y="10607541"/>
              <a:ext cx="1265763" cy="1166060"/>
            </a:xfrm>
            <a:custGeom>
              <a:avLst/>
              <a:gdLst>
                <a:gd name="T0" fmla="*/ 1085 w 2206"/>
                <a:gd name="T1" fmla="*/ 2005 h 2035"/>
                <a:gd name="T2" fmla="*/ 1085 w 2206"/>
                <a:gd name="T3" fmla="*/ 2005 h 2035"/>
                <a:gd name="T4" fmla="*/ 383 w 2206"/>
                <a:gd name="T5" fmla="*/ 1714 h 2035"/>
                <a:gd name="T6" fmla="*/ 383 w 2206"/>
                <a:gd name="T7" fmla="*/ 314 h 2035"/>
                <a:gd name="T8" fmla="*/ 1085 w 2206"/>
                <a:gd name="T9" fmla="*/ 23 h 2035"/>
                <a:gd name="T10" fmla="*/ 1788 w 2206"/>
                <a:gd name="T11" fmla="*/ 314 h 2035"/>
                <a:gd name="T12" fmla="*/ 1788 w 2206"/>
                <a:gd name="T13" fmla="*/ 1714 h 2035"/>
                <a:gd name="T14" fmla="*/ 1085 w 2206"/>
                <a:gd name="T15" fmla="*/ 2005 h 2035"/>
                <a:gd name="T16" fmla="*/ 1085 w 2206"/>
                <a:gd name="T17" fmla="*/ 0 h 2035"/>
                <a:gd name="T18" fmla="*/ 1085 w 2206"/>
                <a:gd name="T19" fmla="*/ 0 h 2035"/>
                <a:gd name="T20" fmla="*/ 366 w 2206"/>
                <a:gd name="T21" fmla="*/ 297 h 2035"/>
                <a:gd name="T22" fmla="*/ 68 w 2206"/>
                <a:gd name="T23" fmla="*/ 1017 h 2035"/>
                <a:gd name="T24" fmla="*/ 366 w 2206"/>
                <a:gd name="T25" fmla="*/ 1737 h 2035"/>
                <a:gd name="T26" fmla="*/ 1085 w 2206"/>
                <a:gd name="T27" fmla="*/ 2034 h 2035"/>
                <a:gd name="T28" fmla="*/ 1085 w 2206"/>
                <a:gd name="T29" fmla="*/ 2034 h 2035"/>
                <a:gd name="T30" fmla="*/ 1805 w 2206"/>
                <a:gd name="T31" fmla="*/ 1737 h 2035"/>
                <a:gd name="T32" fmla="*/ 1805 w 2206"/>
                <a:gd name="T33" fmla="*/ 297 h 2035"/>
                <a:gd name="T34" fmla="*/ 1085 w 2206"/>
                <a:gd name="T35" fmla="*/ 0 h 2035"/>
                <a:gd name="T36" fmla="*/ 1085 w 2206"/>
                <a:gd name="T37" fmla="*/ 2005 h 2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06" h="2035">
                  <a:moveTo>
                    <a:pt x="1085" y="2005"/>
                  </a:moveTo>
                  <a:lnTo>
                    <a:pt x="1085" y="2005"/>
                  </a:lnTo>
                  <a:cubicBezTo>
                    <a:pt x="823" y="2005"/>
                    <a:pt x="571" y="1902"/>
                    <a:pt x="383" y="1714"/>
                  </a:cubicBezTo>
                  <a:cubicBezTo>
                    <a:pt x="0" y="1331"/>
                    <a:pt x="0" y="703"/>
                    <a:pt x="383" y="314"/>
                  </a:cubicBezTo>
                  <a:cubicBezTo>
                    <a:pt x="571" y="126"/>
                    <a:pt x="823" y="23"/>
                    <a:pt x="1085" y="23"/>
                  </a:cubicBezTo>
                  <a:cubicBezTo>
                    <a:pt x="1354" y="23"/>
                    <a:pt x="1600" y="126"/>
                    <a:pt x="1788" y="314"/>
                  </a:cubicBezTo>
                  <a:cubicBezTo>
                    <a:pt x="2177" y="703"/>
                    <a:pt x="2177" y="1331"/>
                    <a:pt x="1788" y="1714"/>
                  </a:cubicBezTo>
                  <a:cubicBezTo>
                    <a:pt x="1600" y="1902"/>
                    <a:pt x="1354" y="2005"/>
                    <a:pt x="1085" y="2005"/>
                  </a:cubicBezTo>
                  <a:lnTo>
                    <a:pt x="1085" y="0"/>
                  </a:lnTo>
                  <a:lnTo>
                    <a:pt x="1085" y="0"/>
                  </a:lnTo>
                  <a:cubicBezTo>
                    <a:pt x="817" y="0"/>
                    <a:pt x="560" y="103"/>
                    <a:pt x="366" y="297"/>
                  </a:cubicBezTo>
                  <a:cubicBezTo>
                    <a:pt x="177" y="486"/>
                    <a:pt x="68" y="743"/>
                    <a:pt x="68" y="1017"/>
                  </a:cubicBezTo>
                  <a:cubicBezTo>
                    <a:pt x="68" y="1285"/>
                    <a:pt x="177" y="1542"/>
                    <a:pt x="366" y="1737"/>
                  </a:cubicBezTo>
                  <a:cubicBezTo>
                    <a:pt x="560" y="1925"/>
                    <a:pt x="817" y="2034"/>
                    <a:pt x="1085" y="2034"/>
                  </a:cubicBezTo>
                  <a:lnTo>
                    <a:pt x="1085" y="2034"/>
                  </a:lnTo>
                  <a:cubicBezTo>
                    <a:pt x="1360" y="2034"/>
                    <a:pt x="1611" y="1925"/>
                    <a:pt x="1805" y="1737"/>
                  </a:cubicBezTo>
                  <a:cubicBezTo>
                    <a:pt x="2205" y="1337"/>
                    <a:pt x="2205" y="691"/>
                    <a:pt x="1805" y="297"/>
                  </a:cubicBezTo>
                  <a:cubicBezTo>
                    <a:pt x="1611" y="103"/>
                    <a:pt x="1360" y="0"/>
                    <a:pt x="1085" y="0"/>
                  </a:cubicBezTo>
                  <a:lnTo>
                    <a:pt x="1085" y="2005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5330411" y="2055504"/>
            <a:ext cx="537498" cy="254804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1000"/>
              </a:spcBef>
            </a:pPr>
            <a:r>
              <a:rPr lang="ru-RU" sz="1000" b="1" dirty="0">
                <a:solidFill>
                  <a:schemeClr val="bg1"/>
                </a:solidFill>
              </a:rPr>
              <a:t>2019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983060" y="2484225"/>
            <a:ext cx="1546547" cy="257369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r>
              <a:rPr lang="ru-RU" sz="1200" dirty="0">
                <a:solidFill>
                  <a:schemeClr val="accent3"/>
                </a:solidFill>
              </a:rPr>
              <a:t>Резидент СПВ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1" y="653139"/>
            <a:ext cx="114300" cy="677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5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7" grpId="0" animBg="1"/>
      <p:bldP spid="7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32"/>
          <p:cNvGrpSpPr>
            <a:grpSpLocks noChangeAspect="1"/>
          </p:cNvGrpSpPr>
          <p:nvPr/>
        </p:nvGrpSpPr>
        <p:grpSpPr>
          <a:xfrm>
            <a:off x="883373" y="1148668"/>
            <a:ext cx="5751695" cy="4913983"/>
            <a:chOff x="1814072" y="3437888"/>
            <a:chExt cx="2325277" cy="2495551"/>
          </a:xfrm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grpSpPr>
        <p:sp>
          <p:nvSpPr>
            <p:cNvPr id="21" name="Rectangle 33"/>
            <p:cNvSpPr/>
            <p:nvPr/>
          </p:nvSpPr>
          <p:spPr>
            <a:xfrm>
              <a:off x="1814072" y="3437888"/>
              <a:ext cx="2325277" cy="24955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tIns="324000" rIns="180000" bIns="396000" rtlCol="0" anchor="b"/>
            <a:lstStyle/>
            <a:p>
              <a:pPr algn="ctr">
                <a:lnSpc>
                  <a:spcPct val="130000"/>
                </a:lnSpc>
                <a:spcBef>
                  <a:spcPts val="1000"/>
                </a:spcBef>
              </a:pP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34"/>
            <p:cNvSpPr/>
            <p:nvPr/>
          </p:nvSpPr>
          <p:spPr>
            <a:xfrm flipV="1">
              <a:off x="1814072" y="3437888"/>
              <a:ext cx="2325277" cy="516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tIns="324000" rIns="180000" rtlCol="0" anchor="t"/>
            <a:lstStyle/>
            <a:p>
              <a:pPr>
                <a:lnSpc>
                  <a:spcPct val="130000"/>
                </a:lnSpc>
                <a:spcBef>
                  <a:spcPts val="1000"/>
                </a:spcBef>
              </a:pPr>
              <a:endParaRPr lang="en-US" sz="1000" dirty="0">
                <a:solidFill>
                  <a:schemeClr val="tx1">
                    <a:alpha val="70000"/>
                  </a:schemeClr>
                </a:solidFill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8204915" y="3359436"/>
            <a:ext cx="274313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b="1" dirty="0"/>
              <a:t>КОНТАКТЫ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9825245-9191-40A0-A573-00177D903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807" y="1383520"/>
            <a:ext cx="5466691" cy="444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8617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F95CCC-7329-47F4-B408-D4BDCD55EB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82" y="260959"/>
            <a:ext cx="11799035" cy="633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211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0465"/>
            <a:ext cx="10058400" cy="5259180"/>
          </a:xfrm>
          <a:prstGeom prst="rect">
            <a:avLst/>
          </a:prstGeom>
        </p:spPr>
      </p:pic>
      <p:sp>
        <p:nvSpPr>
          <p:cNvPr id="10" name="Shape 5775"/>
          <p:cNvSpPr>
            <a:spLocks noChangeAspect="1"/>
          </p:cNvSpPr>
          <p:nvPr/>
        </p:nvSpPr>
        <p:spPr>
          <a:xfrm>
            <a:off x="6709263" y="146348"/>
            <a:ext cx="253115" cy="3598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21" y="15152"/>
                </a:moveTo>
                <a:cubicBezTo>
                  <a:pt x="12409" y="15152"/>
                  <a:pt x="12409" y="15152"/>
                  <a:pt x="12409" y="15152"/>
                </a:cubicBezTo>
                <a:cubicBezTo>
                  <a:pt x="11489" y="21278"/>
                  <a:pt x="11489" y="21278"/>
                  <a:pt x="11489" y="21278"/>
                </a:cubicBezTo>
                <a:cubicBezTo>
                  <a:pt x="11489" y="21600"/>
                  <a:pt x="11030" y="21600"/>
                  <a:pt x="11030" y="21600"/>
                </a:cubicBezTo>
                <a:cubicBezTo>
                  <a:pt x="11030" y="21600"/>
                  <a:pt x="11030" y="21600"/>
                  <a:pt x="11030" y="21600"/>
                </a:cubicBezTo>
                <a:cubicBezTo>
                  <a:pt x="10570" y="21600"/>
                  <a:pt x="10111" y="21600"/>
                  <a:pt x="10111" y="21278"/>
                </a:cubicBezTo>
                <a:cubicBezTo>
                  <a:pt x="8732" y="15152"/>
                  <a:pt x="8732" y="15152"/>
                  <a:pt x="8732" y="15152"/>
                </a:cubicBezTo>
                <a:cubicBezTo>
                  <a:pt x="1379" y="15152"/>
                  <a:pt x="1379" y="15152"/>
                  <a:pt x="1379" y="15152"/>
                </a:cubicBezTo>
                <a:cubicBezTo>
                  <a:pt x="919" y="15152"/>
                  <a:pt x="0" y="14830"/>
                  <a:pt x="0" y="14185"/>
                </a:cubicBezTo>
                <a:cubicBezTo>
                  <a:pt x="0" y="12251"/>
                  <a:pt x="2298" y="9994"/>
                  <a:pt x="5055" y="9994"/>
                </a:cubicBezTo>
                <a:cubicBezTo>
                  <a:pt x="5055" y="3546"/>
                  <a:pt x="5055" y="3546"/>
                  <a:pt x="5055" y="3546"/>
                </a:cubicBezTo>
                <a:cubicBezTo>
                  <a:pt x="3677" y="3546"/>
                  <a:pt x="2757" y="2579"/>
                  <a:pt x="2757" y="1934"/>
                </a:cubicBezTo>
                <a:cubicBezTo>
                  <a:pt x="2757" y="967"/>
                  <a:pt x="3677" y="0"/>
                  <a:pt x="5055" y="0"/>
                </a:cubicBezTo>
                <a:cubicBezTo>
                  <a:pt x="16545" y="0"/>
                  <a:pt x="16545" y="0"/>
                  <a:pt x="16545" y="0"/>
                </a:cubicBezTo>
                <a:cubicBezTo>
                  <a:pt x="17923" y="0"/>
                  <a:pt x="19302" y="967"/>
                  <a:pt x="19302" y="1934"/>
                </a:cubicBezTo>
                <a:cubicBezTo>
                  <a:pt x="19302" y="2579"/>
                  <a:pt x="17923" y="3546"/>
                  <a:pt x="16545" y="3546"/>
                </a:cubicBezTo>
                <a:cubicBezTo>
                  <a:pt x="16545" y="9994"/>
                  <a:pt x="16545" y="9994"/>
                  <a:pt x="16545" y="9994"/>
                </a:cubicBezTo>
                <a:cubicBezTo>
                  <a:pt x="19302" y="9994"/>
                  <a:pt x="21600" y="12251"/>
                  <a:pt x="21600" y="14185"/>
                </a:cubicBezTo>
                <a:cubicBezTo>
                  <a:pt x="21600" y="14830"/>
                  <a:pt x="21140" y="15152"/>
                  <a:pt x="20221" y="15152"/>
                </a:cubicBezTo>
                <a:close/>
                <a:moveTo>
                  <a:pt x="9191" y="3869"/>
                </a:moveTo>
                <a:cubicBezTo>
                  <a:pt x="9191" y="3546"/>
                  <a:pt x="8732" y="3546"/>
                  <a:pt x="8272" y="3546"/>
                </a:cubicBezTo>
                <a:cubicBezTo>
                  <a:pt x="8272" y="3546"/>
                  <a:pt x="7813" y="3546"/>
                  <a:pt x="7813" y="3869"/>
                </a:cubicBezTo>
                <a:cubicBezTo>
                  <a:pt x="7813" y="9672"/>
                  <a:pt x="7813" y="9672"/>
                  <a:pt x="7813" y="9672"/>
                </a:cubicBezTo>
                <a:cubicBezTo>
                  <a:pt x="7813" y="9994"/>
                  <a:pt x="8272" y="9994"/>
                  <a:pt x="8272" y="9994"/>
                </a:cubicBezTo>
                <a:cubicBezTo>
                  <a:pt x="8732" y="9994"/>
                  <a:pt x="9191" y="9994"/>
                  <a:pt x="9191" y="9672"/>
                </a:cubicBezTo>
                <a:lnTo>
                  <a:pt x="9191" y="3869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8" tIns="91438" rIns="91438" bIns="91438" numCol="1" anchor="t">
            <a:noAutofit/>
          </a:bodyPr>
          <a:lstStyle/>
          <a:p>
            <a:pPr defTabSz="91440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4800"/>
          </a:p>
        </p:txBody>
      </p:sp>
      <p:sp>
        <p:nvSpPr>
          <p:cNvPr id="11" name="TextBox 10"/>
          <p:cNvSpPr txBox="1"/>
          <p:nvPr/>
        </p:nvSpPr>
        <p:spPr>
          <a:xfrm>
            <a:off x="7095948" y="146348"/>
            <a:ext cx="22246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Аэропорт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343117" y="878316"/>
            <a:ext cx="1034748" cy="4355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Сафари-парк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3" name="Shape 5775"/>
          <p:cNvSpPr>
            <a:spLocks noChangeAspect="1"/>
          </p:cNvSpPr>
          <p:nvPr/>
        </p:nvSpPr>
        <p:spPr>
          <a:xfrm>
            <a:off x="11004618" y="937324"/>
            <a:ext cx="253115" cy="3598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21" y="15152"/>
                </a:moveTo>
                <a:cubicBezTo>
                  <a:pt x="12409" y="15152"/>
                  <a:pt x="12409" y="15152"/>
                  <a:pt x="12409" y="15152"/>
                </a:cubicBezTo>
                <a:cubicBezTo>
                  <a:pt x="11489" y="21278"/>
                  <a:pt x="11489" y="21278"/>
                  <a:pt x="11489" y="21278"/>
                </a:cubicBezTo>
                <a:cubicBezTo>
                  <a:pt x="11489" y="21600"/>
                  <a:pt x="11030" y="21600"/>
                  <a:pt x="11030" y="21600"/>
                </a:cubicBezTo>
                <a:cubicBezTo>
                  <a:pt x="11030" y="21600"/>
                  <a:pt x="11030" y="21600"/>
                  <a:pt x="11030" y="21600"/>
                </a:cubicBezTo>
                <a:cubicBezTo>
                  <a:pt x="10570" y="21600"/>
                  <a:pt x="10111" y="21600"/>
                  <a:pt x="10111" y="21278"/>
                </a:cubicBezTo>
                <a:cubicBezTo>
                  <a:pt x="8732" y="15152"/>
                  <a:pt x="8732" y="15152"/>
                  <a:pt x="8732" y="15152"/>
                </a:cubicBezTo>
                <a:cubicBezTo>
                  <a:pt x="1379" y="15152"/>
                  <a:pt x="1379" y="15152"/>
                  <a:pt x="1379" y="15152"/>
                </a:cubicBezTo>
                <a:cubicBezTo>
                  <a:pt x="919" y="15152"/>
                  <a:pt x="0" y="14830"/>
                  <a:pt x="0" y="14185"/>
                </a:cubicBezTo>
                <a:cubicBezTo>
                  <a:pt x="0" y="12251"/>
                  <a:pt x="2298" y="9994"/>
                  <a:pt x="5055" y="9994"/>
                </a:cubicBezTo>
                <a:cubicBezTo>
                  <a:pt x="5055" y="3546"/>
                  <a:pt x="5055" y="3546"/>
                  <a:pt x="5055" y="3546"/>
                </a:cubicBezTo>
                <a:cubicBezTo>
                  <a:pt x="3677" y="3546"/>
                  <a:pt x="2757" y="2579"/>
                  <a:pt x="2757" y="1934"/>
                </a:cubicBezTo>
                <a:cubicBezTo>
                  <a:pt x="2757" y="967"/>
                  <a:pt x="3677" y="0"/>
                  <a:pt x="5055" y="0"/>
                </a:cubicBezTo>
                <a:cubicBezTo>
                  <a:pt x="16545" y="0"/>
                  <a:pt x="16545" y="0"/>
                  <a:pt x="16545" y="0"/>
                </a:cubicBezTo>
                <a:cubicBezTo>
                  <a:pt x="17923" y="0"/>
                  <a:pt x="19302" y="967"/>
                  <a:pt x="19302" y="1934"/>
                </a:cubicBezTo>
                <a:cubicBezTo>
                  <a:pt x="19302" y="2579"/>
                  <a:pt x="17923" y="3546"/>
                  <a:pt x="16545" y="3546"/>
                </a:cubicBezTo>
                <a:cubicBezTo>
                  <a:pt x="16545" y="9994"/>
                  <a:pt x="16545" y="9994"/>
                  <a:pt x="16545" y="9994"/>
                </a:cubicBezTo>
                <a:cubicBezTo>
                  <a:pt x="19302" y="9994"/>
                  <a:pt x="21600" y="12251"/>
                  <a:pt x="21600" y="14185"/>
                </a:cubicBezTo>
                <a:cubicBezTo>
                  <a:pt x="21600" y="14830"/>
                  <a:pt x="21140" y="15152"/>
                  <a:pt x="20221" y="15152"/>
                </a:cubicBezTo>
                <a:close/>
                <a:moveTo>
                  <a:pt x="9191" y="3869"/>
                </a:moveTo>
                <a:cubicBezTo>
                  <a:pt x="9191" y="3546"/>
                  <a:pt x="8732" y="3546"/>
                  <a:pt x="8272" y="3546"/>
                </a:cubicBezTo>
                <a:cubicBezTo>
                  <a:pt x="8272" y="3546"/>
                  <a:pt x="7813" y="3546"/>
                  <a:pt x="7813" y="3869"/>
                </a:cubicBezTo>
                <a:cubicBezTo>
                  <a:pt x="7813" y="9672"/>
                  <a:pt x="7813" y="9672"/>
                  <a:pt x="7813" y="9672"/>
                </a:cubicBezTo>
                <a:cubicBezTo>
                  <a:pt x="7813" y="9994"/>
                  <a:pt x="8272" y="9994"/>
                  <a:pt x="8272" y="9994"/>
                </a:cubicBezTo>
                <a:cubicBezTo>
                  <a:pt x="8732" y="9994"/>
                  <a:pt x="9191" y="9994"/>
                  <a:pt x="9191" y="9672"/>
                </a:cubicBezTo>
                <a:lnTo>
                  <a:pt x="9191" y="3869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8" tIns="91438" rIns="91438" bIns="91438" numCol="1" anchor="t">
            <a:noAutofit/>
          </a:bodyPr>
          <a:lstStyle/>
          <a:p>
            <a:pPr defTabSz="91440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4800"/>
          </a:p>
        </p:txBody>
      </p:sp>
      <p:sp>
        <p:nvSpPr>
          <p:cNvPr id="14" name="TextBox 13"/>
          <p:cNvSpPr txBox="1"/>
          <p:nvPr/>
        </p:nvSpPr>
        <p:spPr>
          <a:xfrm>
            <a:off x="9740667" y="1634395"/>
            <a:ext cx="936456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Казино «</a:t>
            </a:r>
            <a:r>
              <a:rPr lang="en-US" sz="1400" b="1" dirty="0">
                <a:solidFill>
                  <a:schemeClr val="bg1"/>
                </a:solidFill>
              </a:rPr>
              <a:t>Tigre de Cristal</a:t>
            </a:r>
            <a:r>
              <a:rPr lang="ru-RU" sz="1400" b="1" dirty="0">
                <a:solidFill>
                  <a:schemeClr val="bg1"/>
                </a:solidFill>
              </a:rPr>
              <a:t>»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5" name="Shape 5775"/>
          <p:cNvSpPr>
            <a:spLocks noChangeAspect="1"/>
          </p:cNvSpPr>
          <p:nvPr/>
        </p:nvSpPr>
        <p:spPr>
          <a:xfrm>
            <a:off x="9370529" y="1768284"/>
            <a:ext cx="253115" cy="3598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21" y="15152"/>
                </a:moveTo>
                <a:cubicBezTo>
                  <a:pt x="12409" y="15152"/>
                  <a:pt x="12409" y="15152"/>
                  <a:pt x="12409" y="15152"/>
                </a:cubicBezTo>
                <a:cubicBezTo>
                  <a:pt x="11489" y="21278"/>
                  <a:pt x="11489" y="21278"/>
                  <a:pt x="11489" y="21278"/>
                </a:cubicBezTo>
                <a:cubicBezTo>
                  <a:pt x="11489" y="21600"/>
                  <a:pt x="11030" y="21600"/>
                  <a:pt x="11030" y="21600"/>
                </a:cubicBezTo>
                <a:cubicBezTo>
                  <a:pt x="11030" y="21600"/>
                  <a:pt x="11030" y="21600"/>
                  <a:pt x="11030" y="21600"/>
                </a:cubicBezTo>
                <a:cubicBezTo>
                  <a:pt x="10570" y="21600"/>
                  <a:pt x="10111" y="21600"/>
                  <a:pt x="10111" y="21278"/>
                </a:cubicBezTo>
                <a:cubicBezTo>
                  <a:pt x="8732" y="15152"/>
                  <a:pt x="8732" y="15152"/>
                  <a:pt x="8732" y="15152"/>
                </a:cubicBezTo>
                <a:cubicBezTo>
                  <a:pt x="1379" y="15152"/>
                  <a:pt x="1379" y="15152"/>
                  <a:pt x="1379" y="15152"/>
                </a:cubicBezTo>
                <a:cubicBezTo>
                  <a:pt x="919" y="15152"/>
                  <a:pt x="0" y="14830"/>
                  <a:pt x="0" y="14185"/>
                </a:cubicBezTo>
                <a:cubicBezTo>
                  <a:pt x="0" y="12251"/>
                  <a:pt x="2298" y="9994"/>
                  <a:pt x="5055" y="9994"/>
                </a:cubicBezTo>
                <a:cubicBezTo>
                  <a:pt x="5055" y="3546"/>
                  <a:pt x="5055" y="3546"/>
                  <a:pt x="5055" y="3546"/>
                </a:cubicBezTo>
                <a:cubicBezTo>
                  <a:pt x="3677" y="3546"/>
                  <a:pt x="2757" y="2579"/>
                  <a:pt x="2757" y="1934"/>
                </a:cubicBezTo>
                <a:cubicBezTo>
                  <a:pt x="2757" y="967"/>
                  <a:pt x="3677" y="0"/>
                  <a:pt x="5055" y="0"/>
                </a:cubicBezTo>
                <a:cubicBezTo>
                  <a:pt x="16545" y="0"/>
                  <a:pt x="16545" y="0"/>
                  <a:pt x="16545" y="0"/>
                </a:cubicBezTo>
                <a:cubicBezTo>
                  <a:pt x="17923" y="0"/>
                  <a:pt x="19302" y="967"/>
                  <a:pt x="19302" y="1934"/>
                </a:cubicBezTo>
                <a:cubicBezTo>
                  <a:pt x="19302" y="2579"/>
                  <a:pt x="17923" y="3546"/>
                  <a:pt x="16545" y="3546"/>
                </a:cubicBezTo>
                <a:cubicBezTo>
                  <a:pt x="16545" y="9994"/>
                  <a:pt x="16545" y="9994"/>
                  <a:pt x="16545" y="9994"/>
                </a:cubicBezTo>
                <a:cubicBezTo>
                  <a:pt x="19302" y="9994"/>
                  <a:pt x="21600" y="12251"/>
                  <a:pt x="21600" y="14185"/>
                </a:cubicBezTo>
                <a:cubicBezTo>
                  <a:pt x="21600" y="14830"/>
                  <a:pt x="21140" y="15152"/>
                  <a:pt x="20221" y="15152"/>
                </a:cubicBezTo>
                <a:close/>
                <a:moveTo>
                  <a:pt x="9191" y="3869"/>
                </a:moveTo>
                <a:cubicBezTo>
                  <a:pt x="9191" y="3546"/>
                  <a:pt x="8732" y="3546"/>
                  <a:pt x="8272" y="3546"/>
                </a:cubicBezTo>
                <a:cubicBezTo>
                  <a:pt x="8272" y="3546"/>
                  <a:pt x="7813" y="3546"/>
                  <a:pt x="7813" y="3869"/>
                </a:cubicBezTo>
                <a:cubicBezTo>
                  <a:pt x="7813" y="9672"/>
                  <a:pt x="7813" y="9672"/>
                  <a:pt x="7813" y="9672"/>
                </a:cubicBezTo>
                <a:cubicBezTo>
                  <a:pt x="7813" y="9994"/>
                  <a:pt x="8272" y="9994"/>
                  <a:pt x="8272" y="9994"/>
                </a:cubicBezTo>
                <a:cubicBezTo>
                  <a:pt x="8732" y="9994"/>
                  <a:pt x="9191" y="9994"/>
                  <a:pt x="9191" y="9672"/>
                </a:cubicBezTo>
                <a:lnTo>
                  <a:pt x="9191" y="3869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8" tIns="91438" rIns="91438" bIns="91438" numCol="1" anchor="t">
            <a:noAutofit/>
          </a:bodyPr>
          <a:lstStyle/>
          <a:p>
            <a:pPr defTabSz="91440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4800"/>
          </a:p>
        </p:txBody>
      </p:sp>
      <p:sp>
        <p:nvSpPr>
          <p:cNvPr id="16" name="TextBox 15"/>
          <p:cNvSpPr txBox="1"/>
          <p:nvPr/>
        </p:nvSpPr>
        <p:spPr>
          <a:xfrm>
            <a:off x="8762992" y="3057552"/>
            <a:ext cx="121507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solidFill>
                  <a:schemeClr val="accent1"/>
                </a:solidFill>
              </a:rPr>
              <a:t>Парк народов мира</a:t>
            </a:r>
            <a:endParaRPr lang="en-US" sz="1400" b="1" dirty="0">
              <a:solidFill>
                <a:schemeClr val="accent1"/>
              </a:solidFill>
            </a:endParaRPr>
          </a:p>
        </p:txBody>
      </p:sp>
      <p:sp>
        <p:nvSpPr>
          <p:cNvPr id="17" name="Shape 5775"/>
          <p:cNvSpPr>
            <a:spLocks noChangeAspect="1"/>
          </p:cNvSpPr>
          <p:nvPr/>
        </p:nvSpPr>
        <p:spPr>
          <a:xfrm>
            <a:off x="8409084" y="3097139"/>
            <a:ext cx="253115" cy="3598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21" y="15152"/>
                </a:moveTo>
                <a:cubicBezTo>
                  <a:pt x="12409" y="15152"/>
                  <a:pt x="12409" y="15152"/>
                  <a:pt x="12409" y="15152"/>
                </a:cubicBezTo>
                <a:cubicBezTo>
                  <a:pt x="11489" y="21278"/>
                  <a:pt x="11489" y="21278"/>
                  <a:pt x="11489" y="21278"/>
                </a:cubicBezTo>
                <a:cubicBezTo>
                  <a:pt x="11489" y="21600"/>
                  <a:pt x="11030" y="21600"/>
                  <a:pt x="11030" y="21600"/>
                </a:cubicBezTo>
                <a:cubicBezTo>
                  <a:pt x="11030" y="21600"/>
                  <a:pt x="11030" y="21600"/>
                  <a:pt x="11030" y="21600"/>
                </a:cubicBezTo>
                <a:cubicBezTo>
                  <a:pt x="10570" y="21600"/>
                  <a:pt x="10111" y="21600"/>
                  <a:pt x="10111" y="21278"/>
                </a:cubicBezTo>
                <a:cubicBezTo>
                  <a:pt x="8732" y="15152"/>
                  <a:pt x="8732" y="15152"/>
                  <a:pt x="8732" y="15152"/>
                </a:cubicBezTo>
                <a:cubicBezTo>
                  <a:pt x="1379" y="15152"/>
                  <a:pt x="1379" y="15152"/>
                  <a:pt x="1379" y="15152"/>
                </a:cubicBezTo>
                <a:cubicBezTo>
                  <a:pt x="919" y="15152"/>
                  <a:pt x="0" y="14830"/>
                  <a:pt x="0" y="14185"/>
                </a:cubicBezTo>
                <a:cubicBezTo>
                  <a:pt x="0" y="12251"/>
                  <a:pt x="2298" y="9994"/>
                  <a:pt x="5055" y="9994"/>
                </a:cubicBezTo>
                <a:cubicBezTo>
                  <a:pt x="5055" y="3546"/>
                  <a:pt x="5055" y="3546"/>
                  <a:pt x="5055" y="3546"/>
                </a:cubicBezTo>
                <a:cubicBezTo>
                  <a:pt x="3677" y="3546"/>
                  <a:pt x="2757" y="2579"/>
                  <a:pt x="2757" y="1934"/>
                </a:cubicBezTo>
                <a:cubicBezTo>
                  <a:pt x="2757" y="967"/>
                  <a:pt x="3677" y="0"/>
                  <a:pt x="5055" y="0"/>
                </a:cubicBezTo>
                <a:cubicBezTo>
                  <a:pt x="16545" y="0"/>
                  <a:pt x="16545" y="0"/>
                  <a:pt x="16545" y="0"/>
                </a:cubicBezTo>
                <a:cubicBezTo>
                  <a:pt x="17923" y="0"/>
                  <a:pt x="19302" y="967"/>
                  <a:pt x="19302" y="1934"/>
                </a:cubicBezTo>
                <a:cubicBezTo>
                  <a:pt x="19302" y="2579"/>
                  <a:pt x="17923" y="3546"/>
                  <a:pt x="16545" y="3546"/>
                </a:cubicBezTo>
                <a:cubicBezTo>
                  <a:pt x="16545" y="9994"/>
                  <a:pt x="16545" y="9994"/>
                  <a:pt x="16545" y="9994"/>
                </a:cubicBezTo>
                <a:cubicBezTo>
                  <a:pt x="19302" y="9994"/>
                  <a:pt x="21600" y="12251"/>
                  <a:pt x="21600" y="14185"/>
                </a:cubicBezTo>
                <a:cubicBezTo>
                  <a:pt x="21600" y="14830"/>
                  <a:pt x="21140" y="15152"/>
                  <a:pt x="20221" y="15152"/>
                </a:cubicBezTo>
                <a:close/>
                <a:moveTo>
                  <a:pt x="9191" y="3869"/>
                </a:moveTo>
                <a:cubicBezTo>
                  <a:pt x="9191" y="3546"/>
                  <a:pt x="8732" y="3546"/>
                  <a:pt x="8272" y="3546"/>
                </a:cubicBezTo>
                <a:cubicBezTo>
                  <a:pt x="8272" y="3546"/>
                  <a:pt x="7813" y="3546"/>
                  <a:pt x="7813" y="3869"/>
                </a:cubicBezTo>
                <a:cubicBezTo>
                  <a:pt x="7813" y="9672"/>
                  <a:pt x="7813" y="9672"/>
                  <a:pt x="7813" y="9672"/>
                </a:cubicBezTo>
                <a:cubicBezTo>
                  <a:pt x="7813" y="9994"/>
                  <a:pt x="8272" y="9994"/>
                  <a:pt x="8272" y="9994"/>
                </a:cubicBezTo>
                <a:cubicBezTo>
                  <a:pt x="8732" y="9994"/>
                  <a:pt x="9191" y="9994"/>
                  <a:pt x="9191" y="9672"/>
                </a:cubicBezTo>
                <a:lnTo>
                  <a:pt x="9191" y="3869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91438" tIns="91438" rIns="91438" bIns="91438" numCol="1" anchor="t">
            <a:noAutofit/>
          </a:bodyPr>
          <a:lstStyle/>
          <a:p>
            <a:pPr defTabSz="91440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4800"/>
          </a:p>
        </p:txBody>
      </p:sp>
      <p:sp>
        <p:nvSpPr>
          <p:cNvPr id="18" name="TextBox 17"/>
          <p:cNvSpPr txBox="1"/>
          <p:nvPr/>
        </p:nvSpPr>
        <p:spPr>
          <a:xfrm>
            <a:off x="6662352" y="4527287"/>
            <a:ext cx="108022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Бухта Лазурная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9" name="Shape 5775"/>
          <p:cNvSpPr>
            <a:spLocks noChangeAspect="1"/>
          </p:cNvSpPr>
          <p:nvPr/>
        </p:nvSpPr>
        <p:spPr>
          <a:xfrm>
            <a:off x="6250877" y="4579857"/>
            <a:ext cx="253115" cy="3598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21" y="15152"/>
                </a:moveTo>
                <a:cubicBezTo>
                  <a:pt x="12409" y="15152"/>
                  <a:pt x="12409" y="15152"/>
                  <a:pt x="12409" y="15152"/>
                </a:cubicBezTo>
                <a:cubicBezTo>
                  <a:pt x="11489" y="21278"/>
                  <a:pt x="11489" y="21278"/>
                  <a:pt x="11489" y="21278"/>
                </a:cubicBezTo>
                <a:cubicBezTo>
                  <a:pt x="11489" y="21600"/>
                  <a:pt x="11030" y="21600"/>
                  <a:pt x="11030" y="21600"/>
                </a:cubicBezTo>
                <a:cubicBezTo>
                  <a:pt x="11030" y="21600"/>
                  <a:pt x="11030" y="21600"/>
                  <a:pt x="11030" y="21600"/>
                </a:cubicBezTo>
                <a:cubicBezTo>
                  <a:pt x="10570" y="21600"/>
                  <a:pt x="10111" y="21600"/>
                  <a:pt x="10111" y="21278"/>
                </a:cubicBezTo>
                <a:cubicBezTo>
                  <a:pt x="8732" y="15152"/>
                  <a:pt x="8732" y="15152"/>
                  <a:pt x="8732" y="15152"/>
                </a:cubicBezTo>
                <a:cubicBezTo>
                  <a:pt x="1379" y="15152"/>
                  <a:pt x="1379" y="15152"/>
                  <a:pt x="1379" y="15152"/>
                </a:cubicBezTo>
                <a:cubicBezTo>
                  <a:pt x="919" y="15152"/>
                  <a:pt x="0" y="14830"/>
                  <a:pt x="0" y="14185"/>
                </a:cubicBezTo>
                <a:cubicBezTo>
                  <a:pt x="0" y="12251"/>
                  <a:pt x="2298" y="9994"/>
                  <a:pt x="5055" y="9994"/>
                </a:cubicBezTo>
                <a:cubicBezTo>
                  <a:pt x="5055" y="3546"/>
                  <a:pt x="5055" y="3546"/>
                  <a:pt x="5055" y="3546"/>
                </a:cubicBezTo>
                <a:cubicBezTo>
                  <a:pt x="3677" y="3546"/>
                  <a:pt x="2757" y="2579"/>
                  <a:pt x="2757" y="1934"/>
                </a:cubicBezTo>
                <a:cubicBezTo>
                  <a:pt x="2757" y="967"/>
                  <a:pt x="3677" y="0"/>
                  <a:pt x="5055" y="0"/>
                </a:cubicBezTo>
                <a:cubicBezTo>
                  <a:pt x="16545" y="0"/>
                  <a:pt x="16545" y="0"/>
                  <a:pt x="16545" y="0"/>
                </a:cubicBezTo>
                <a:cubicBezTo>
                  <a:pt x="17923" y="0"/>
                  <a:pt x="19302" y="967"/>
                  <a:pt x="19302" y="1934"/>
                </a:cubicBezTo>
                <a:cubicBezTo>
                  <a:pt x="19302" y="2579"/>
                  <a:pt x="17923" y="3546"/>
                  <a:pt x="16545" y="3546"/>
                </a:cubicBezTo>
                <a:cubicBezTo>
                  <a:pt x="16545" y="9994"/>
                  <a:pt x="16545" y="9994"/>
                  <a:pt x="16545" y="9994"/>
                </a:cubicBezTo>
                <a:cubicBezTo>
                  <a:pt x="19302" y="9994"/>
                  <a:pt x="21600" y="12251"/>
                  <a:pt x="21600" y="14185"/>
                </a:cubicBezTo>
                <a:cubicBezTo>
                  <a:pt x="21600" y="14830"/>
                  <a:pt x="21140" y="15152"/>
                  <a:pt x="20221" y="15152"/>
                </a:cubicBezTo>
                <a:close/>
                <a:moveTo>
                  <a:pt x="9191" y="3869"/>
                </a:moveTo>
                <a:cubicBezTo>
                  <a:pt x="9191" y="3546"/>
                  <a:pt x="8732" y="3546"/>
                  <a:pt x="8272" y="3546"/>
                </a:cubicBezTo>
                <a:cubicBezTo>
                  <a:pt x="8272" y="3546"/>
                  <a:pt x="7813" y="3546"/>
                  <a:pt x="7813" y="3869"/>
                </a:cubicBezTo>
                <a:cubicBezTo>
                  <a:pt x="7813" y="9672"/>
                  <a:pt x="7813" y="9672"/>
                  <a:pt x="7813" y="9672"/>
                </a:cubicBezTo>
                <a:cubicBezTo>
                  <a:pt x="7813" y="9994"/>
                  <a:pt x="8272" y="9994"/>
                  <a:pt x="8272" y="9994"/>
                </a:cubicBezTo>
                <a:cubicBezTo>
                  <a:pt x="8732" y="9994"/>
                  <a:pt x="9191" y="9994"/>
                  <a:pt x="9191" y="9672"/>
                </a:cubicBezTo>
                <a:lnTo>
                  <a:pt x="9191" y="3869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91438" tIns="91438" rIns="91438" bIns="91438" numCol="1" anchor="t">
            <a:noAutofit/>
          </a:bodyPr>
          <a:lstStyle/>
          <a:p>
            <a:pPr defTabSz="91440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4800"/>
          </a:p>
        </p:txBody>
      </p:sp>
      <p:sp>
        <p:nvSpPr>
          <p:cNvPr id="20" name="Rectangle 12"/>
          <p:cNvSpPr/>
          <p:nvPr/>
        </p:nvSpPr>
        <p:spPr>
          <a:xfrm>
            <a:off x="681925" y="3057553"/>
            <a:ext cx="2846408" cy="3517746"/>
          </a:xfrm>
          <a:prstGeom prst="rect">
            <a:avLst/>
          </a:prstGeom>
          <a:ln>
            <a:noFill/>
          </a:ln>
          <a:effectLst>
            <a:outerShdw blurRad="1003300" sx="102000" sy="102000" algn="ctr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 flipH="1">
            <a:off x="1012339" y="3454031"/>
            <a:ext cx="2330129" cy="28007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cs typeface="Times New Roman" panose="02020603050405020304" pitchFamily="18" charset="0"/>
              </a:rPr>
              <a:t>Парк располагается </a:t>
            </a:r>
            <a:r>
              <a:rPr lang="ru-RU" sz="1400" dirty="0">
                <a:cs typeface="Times New Roman" panose="02020603050405020304" pitchFamily="18" charset="0"/>
              </a:rPr>
              <a:t>в природно-экологической зоне Владивостока, </a:t>
            </a:r>
            <a:r>
              <a:rPr lang="ru-RU" sz="1400" b="1" dirty="0">
                <a:cs typeface="Times New Roman" panose="02020603050405020304" pitchFamily="18" charset="0"/>
              </a:rPr>
              <a:t>возле моря </a:t>
            </a:r>
            <a:r>
              <a:rPr lang="ru-RU" sz="1400" dirty="0">
                <a:cs typeface="Times New Roman" panose="02020603050405020304" pitchFamily="18" charset="0"/>
              </a:rPr>
              <a:t>(в акватории Уссурийского залива), а также </a:t>
            </a:r>
            <a:r>
              <a:rPr lang="ru-RU" sz="1400" b="1" dirty="0">
                <a:cs typeface="Times New Roman" panose="02020603050405020304" pitchFamily="18" charset="0"/>
              </a:rPr>
              <a:t>в 28 км до центра г. Владивостока, в 35 км до Международного Аэропорта </a:t>
            </a:r>
            <a:r>
              <a:rPr lang="ru-RU" sz="1400" dirty="0" err="1">
                <a:cs typeface="Times New Roman" panose="02020603050405020304" pitchFamily="18" charset="0"/>
              </a:rPr>
              <a:t>Кневичи</a:t>
            </a:r>
            <a:r>
              <a:rPr lang="ru-RU" sz="1400" dirty="0">
                <a:cs typeface="Times New Roman" panose="02020603050405020304" pitchFamily="18" charset="0"/>
              </a:rPr>
              <a:t>, ​ну и конечно же 7 км до знаменитой пляжной бухты Владивостока - Лазурная (</a:t>
            </a:r>
            <a:r>
              <a:rPr lang="ru-RU" sz="1400" dirty="0" err="1">
                <a:cs typeface="Times New Roman" panose="02020603050405020304" pitchFamily="18" charset="0"/>
              </a:rPr>
              <a:t>Шамора</a:t>
            </a:r>
            <a:r>
              <a:rPr lang="ru-RU" sz="1400" dirty="0">
                <a:cs typeface="Times New Roman" panose="02020603050405020304" pitchFamily="18" charset="0"/>
              </a:rPr>
              <a:t>).</a:t>
            </a:r>
            <a:endParaRPr lang="ru-RU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4462614" y="5612607"/>
            <a:ext cx="6214509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b="1" dirty="0"/>
              <a:t>Месторасположение</a:t>
            </a:r>
            <a:endParaRPr lang="ru-RU" sz="2800" b="1" dirty="0"/>
          </a:p>
          <a:p>
            <a:r>
              <a:rPr lang="ru-RU" sz="2800" dirty="0"/>
              <a:t>комплекса</a:t>
            </a:r>
            <a:endParaRPr lang="en-US" sz="28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3946669" y="5573247"/>
            <a:ext cx="114300" cy="10020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576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204857" y="4572000"/>
            <a:ext cx="5987143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0" b="20530"/>
          <a:stretch>
            <a:fillRect/>
          </a:stretch>
        </p:blipFill>
        <p:spPr>
          <a:xfrm>
            <a:off x="0" y="4572000"/>
            <a:ext cx="6205538" cy="2286000"/>
          </a:xfrm>
        </p:spPr>
      </p:pic>
      <p:pic>
        <p:nvPicPr>
          <p:cNvPr id="21" name="Рисунок 20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6" r="6136"/>
          <a:stretch>
            <a:fillRect/>
          </a:stretch>
        </p:blipFill>
        <p:spPr>
          <a:xfrm>
            <a:off x="6205538" y="0"/>
            <a:ext cx="5986462" cy="4572000"/>
          </a:xfrm>
        </p:spPr>
      </p:pic>
      <p:sp>
        <p:nvSpPr>
          <p:cNvPr id="13" name="Rectangle 12"/>
          <p:cNvSpPr/>
          <p:nvPr/>
        </p:nvSpPr>
        <p:spPr>
          <a:xfrm>
            <a:off x="3932627" y="710734"/>
            <a:ext cx="922571" cy="872314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0" rtlCol="0" anchor="ctr"/>
          <a:lstStyle/>
          <a:p>
            <a:pPr algn="r"/>
            <a:endParaRPr lang="en-US" sz="1400" b="1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987956" y="2208629"/>
            <a:ext cx="454743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/>
              <a:t>Развитие внутреннего туризма в Приморском крае, развитие международного туризма в РФ, создание новых рабочих мест для специалистов, укрепление внешних экономических и политических связей, развитие региона в рамках стратегии социально-экономического развития Приморского края до 2025 г.</a:t>
            </a:r>
          </a:p>
        </p:txBody>
      </p:sp>
      <p:cxnSp>
        <p:nvCxnSpPr>
          <p:cNvPr id="16" name="Straight Connector 12"/>
          <p:cNvCxnSpPr/>
          <p:nvPr/>
        </p:nvCxnSpPr>
        <p:spPr>
          <a:xfrm>
            <a:off x="987956" y="1444925"/>
            <a:ext cx="134703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87956" y="986834"/>
            <a:ext cx="381264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/>
              <a:t>ЦЕЛЬ ПРОЕКТА</a:t>
            </a:r>
            <a:endParaRPr lang="en-US" sz="2400" b="1" dirty="0"/>
          </a:p>
        </p:txBody>
      </p:sp>
      <p:sp>
        <p:nvSpPr>
          <p:cNvPr id="18" name="TextBox 17"/>
          <p:cNvSpPr txBox="1"/>
          <p:nvPr/>
        </p:nvSpPr>
        <p:spPr>
          <a:xfrm flipH="1">
            <a:off x="6703757" y="5534820"/>
            <a:ext cx="5069143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Формирование равноценных, современных, комфортных условий для приобщения к культурным достижениям, традициям, творчеству, истории, духовному обогащению граждан как единого культурного пространства. Вклад в развитие мировой культуры. Укрепление силы страны.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03758" y="4852325"/>
            <a:ext cx="476145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chemeClr val="accent1"/>
                </a:solidFill>
              </a:rPr>
              <a:t>МИССИЯ ПРОЕКТА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cxnSp>
        <p:nvCxnSpPr>
          <p:cNvPr id="20" name="Straight Connector 12"/>
          <p:cNvCxnSpPr/>
          <p:nvPr/>
        </p:nvCxnSpPr>
        <p:spPr>
          <a:xfrm>
            <a:off x="6703757" y="5382072"/>
            <a:ext cx="134703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168">
            <a:extLst>
              <a:ext uri="{FF2B5EF4-FFF2-40B4-BE49-F238E27FC236}">
                <a16:creationId xmlns:a16="http://schemas.microsoft.com/office/drawing/2014/main" id="{166FF9E5-D06F-4287-B71C-744F50F7C61B}"/>
              </a:ext>
            </a:extLst>
          </p:cNvPr>
          <p:cNvSpPr>
            <a:spLocks noEditPoints="1"/>
          </p:cNvSpPr>
          <p:nvPr/>
        </p:nvSpPr>
        <p:spPr bwMode="auto">
          <a:xfrm>
            <a:off x="4142495" y="880985"/>
            <a:ext cx="527050" cy="531813"/>
          </a:xfrm>
          <a:custGeom>
            <a:avLst/>
            <a:gdLst>
              <a:gd name="T0" fmla="*/ 152 w 154"/>
              <a:gd name="T1" fmla="*/ 128 h 154"/>
              <a:gd name="T2" fmla="*/ 134 w 154"/>
              <a:gd name="T3" fmla="*/ 111 h 154"/>
              <a:gd name="T4" fmla="*/ 132 w 154"/>
              <a:gd name="T5" fmla="*/ 110 h 154"/>
              <a:gd name="T6" fmla="*/ 118 w 154"/>
              <a:gd name="T7" fmla="*/ 111 h 154"/>
              <a:gd name="T8" fmla="*/ 135 w 154"/>
              <a:gd name="T9" fmla="*/ 67 h 154"/>
              <a:gd name="T10" fmla="*/ 67 w 154"/>
              <a:gd name="T11" fmla="*/ 0 h 154"/>
              <a:gd name="T12" fmla="*/ 0 w 154"/>
              <a:gd name="T13" fmla="*/ 67 h 154"/>
              <a:gd name="T14" fmla="*/ 67 w 154"/>
              <a:gd name="T15" fmla="*/ 134 h 154"/>
              <a:gd name="T16" fmla="*/ 111 w 154"/>
              <a:gd name="T17" fmla="*/ 118 h 154"/>
              <a:gd name="T18" fmla="*/ 110 w 154"/>
              <a:gd name="T19" fmla="*/ 131 h 154"/>
              <a:gd name="T20" fmla="*/ 111 w 154"/>
              <a:gd name="T21" fmla="*/ 134 h 154"/>
              <a:gd name="T22" fmla="*/ 128 w 154"/>
              <a:gd name="T23" fmla="*/ 152 h 154"/>
              <a:gd name="T24" fmla="*/ 134 w 154"/>
              <a:gd name="T25" fmla="*/ 150 h 154"/>
              <a:gd name="T26" fmla="*/ 136 w 154"/>
              <a:gd name="T27" fmla="*/ 135 h 154"/>
              <a:gd name="T28" fmla="*/ 150 w 154"/>
              <a:gd name="T29" fmla="*/ 134 h 154"/>
              <a:gd name="T30" fmla="*/ 152 w 154"/>
              <a:gd name="T31" fmla="*/ 128 h 154"/>
              <a:gd name="T32" fmla="*/ 7 w 154"/>
              <a:gd name="T33" fmla="*/ 67 h 154"/>
              <a:gd name="T34" fmla="*/ 67 w 154"/>
              <a:gd name="T35" fmla="*/ 7 h 154"/>
              <a:gd name="T36" fmla="*/ 128 w 154"/>
              <a:gd name="T37" fmla="*/ 67 h 154"/>
              <a:gd name="T38" fmla="*/ 113 w 154"/>
              <a:gd name="T39" fmla="*/ 108 h 154"/>
              <a:gd name="T40" fmla="*/ 102 w 154"/>
              <a:gd name="T41" fmla="*/ 97 h 154"/>
              <a:gd name="T42" fmla="*/ 113 w 154"/>
              <a:gd name="T43" fmla="*/ 67 h 154"/>
              <a:gd name="T44" fmla="*/ 67 w 154"/>
              <a:gd name="T45" fmla="*/ 21 h 154"/>
              <a:gd name="T46" fmla="*/ 22 w 154"/>
              <a:gd name="T47" fmla="*/ 67 h 154"/>
              <a:gd name="T48" fmla="*/ 67 w 154"/>
              <a:gd name="T49" fmla="*/ 113 h 154"/>
              <a:gd name="T50" fmla="*/ 97 w 154"/>
              <a:gd name="T51" fmla="*/ 101 h 154"/>
              <a:gd name="T52" fmla="*/ 108 w 154"/>
              <a:gd name="T53" fmla="*/ 112 h 154"/>
              <a:gd name="T54" fmla="*/ 67 w 154"/>
              <a:gd name="T55" fmla="*/ 128 h 154"/>
              <a:gd name="T56" fmla="*/ 7 w 154"/>
              <a:gd name="T57" fmla="*/ 67 h 154"/>
              <a:gd name="T58" fmla="*/ 87 w 154"/>
              <a:gd name="T59" fmla="*/ 82 h 154"/>
              <a:gd name="T60" fmla="*/ 92 w 154"/>
              <a:gd name="T61" fmla="*/ 67 h 154"/>
              <a:gd name="T62" fmla="*/ 67 w 154"/>
              <a:gd name="T63" fmla="*/ 43 h 154"/>
              <a:gd name="T64" fmla="*/ 43 w 154"/>
              <a:gd name="T65" fmla="*/ 67 h 154"/>
              <a:gd name="T66" fmla="*/ 67 w 154"/>
              <a:gd name="T67" fmla="*/ 92 h 154"/>
              <a:gd name="T68" fmla="*/ 83 w 154"/>
              <a:gd name="T69" fmla="*/ 87 h 154"/>
              <a:gd name="T70" fmla="*/ 93 w 154"/>
              <a:gd name="T71" fmla="*/ 97 h 154"/>
              <a:gd name="T72" fmla="*/ 67 w 154"/>
              <a:gd name="T73" fmla="*/ 107 h 154"/>
              <a:gd name="T74" fmla="*/ 28 w 154"/>
              <a:gd name="T75" fmla="*/ 67 h 154"/>
              <a:gd name="T76" fmla="*/ 67 w 154"/>
              <a:gd name="T77" fmla="*/ 28 h 154"/>
              <a:gd name="T78" fmla="*/ 107 w 154"/>
              <a:gd name="T79" fmla="*/ 67 h 154"/>
              <a:gd name="T80" fmla="*/ 98 w 154"/>
              <a:gd name="T81" fmla="*/ 92 h 154"/>
              <a:gd name="T82" fmla="*/ 87 w 154"/>
              <a:gd name="T83" fmla="*/ 82 h 154"/>
              <a:gd name="T84" fmla="*/ 74 w 154"/>
              <a:gd name="T85" fmla="*/ 69 h 154"/>
              <a:gd name="T86" fmla="*/ 70 w 154"/>
              <a:gd name="T87" fmla="*/ 69 h 154"/>
              <a:gd name="T88" fmla="*/ 70 w 154"/>
              <a:gd name="T89" fmla="*/ 74 h 154"/>
              <a:gd name="T90" fmla="*/ 78 w 154"/>
              <a:gd name="T91" fmla="*/ 82 h 154"/>
              <a:gd name="T92" fmla="*/ 67 w 154"/>
              <a:gd name="T93" fmla="*/ 86 h 154"/>
              <a:gd name="T94" fmla="*/ 49 w 154"/>
              <a:gd name="T95" fmla="*/ 67 h 154"/>
              <a:gd name="T96" fmla="*/ 67 w 154"/>
              <a:gd name="T97" fmla="*/ 49 h 154"/>
              <a:gd name="T98" fmla="*/ 86 w 154"/>
              <a:gd name="T99" fmla="*/ 67 h 154"/>
              <a:gd name="T100" fmla="*/ 83 w 154"/>
              <a:gd name="T101" fmla="*/ 77 h 154"/>
              <a:gd name="T102" fmla="*/ 74 w 154"/>
              <a:gd name="T103" fmla="*/ 69 h 154"/>
              <a:gd name="T104" fmla="*/ 116 w 154"/>
              <a:gd name="T105" fmla="*/ 130 h 154"/>
              <a:gd name="T106" fmla="*/ 117 w 154"/>
              <a:gd name="T107" fmla="*/ 121 h 154"/>
              <a:gd name="T108" fmla="*/ 129 w 154"/>
              <a:gd name="T109" fmla="*/ 133 h 154"/>
              <a:gd name="T110" fmla="*/ 128 w 154"/>
              <a:gd name="T111" fmla="*/ 143 h 154"/>
              <a:gd name="T112" fmla="*/ 116 w 154"/>
              <a:gd name="T113" fmla="*/ 130 h 154"/>
              <a:gd name="T114" fmla="*/ 134 w 154"/>
              <a:gd name="T115" fmla="*/ 129 h 154"/>
              <a:gd name="T116" fmla="*/ 122 w 154"/>
              <a:gd name="T117" fmla="*/ 117 h 154"/>
              <a:gd name="T118" fmla="*/ 130 w 154"/>
              <a:gd name="T119" fmla="*/ 116 h 154"/>
              <a:gd name="T120" fmla="*/ 143 w 154"/>
              <a:gd name="T121" fmla="*/ 128 h 154"/>
              <a:gd name="T122" fmla="*/ 134 w 154"/>
              <a:gd name="T123" fmla="*/ 129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54" h="154">
                <a:moveTo>
                  <a:pt x="152" y="128"/>
                </a:moveTo>
                <a:cubicBezTo>
                  <a:pt x="134" y="111"/>
                  <a:pt x="134" y="111"/>
                  <a:pt x="134" y="111"/>
                </a:cubicBezTo>
                <a:cubicBezTo>
                  <a:pt x="134" y="110"/>
                  <a:pt x="133" y="110"/>
                  <a:pt x="132" y="110"/>
                </a:cubicBezTo>
                <a:cubicBezTo>
                  <a:pt x="118" y="111"/>
                  <a:pt x="118" y="111"/>
                  <a:pt x="118" y="111"/>
                </a:cubicBezTo>
                <a:cubicBezTo>
                  <a:pt x="128" y="99"/>
                  <a:pt x="135" y="84"/>
                  <a:pt x="135" y="67"/>
                </a:cubicBezTo>
                <a:cubicBezTo>
                  <a:pt x="135" y="30"/>
                  <a:pt x="104" y="0"/>
                  <a:pt x="67" y="0"/>
                </a:cubicBezTo>
                <a:cubicBezTo>
                  <a:pt x="30" y="0"/>
                  <a:pt x="0" y="30"/>
                  <a:pt x="0" y="67"/>
                </a:cubicBezTo>
                <a:cubicBezTo>
                  <a:pt x="0" y="104"/>
                  <a:pt x="30" y="134"/>
                  <a:pt x="67" y="134"/>
                </a:cubicBezTo>
                <a:cubicBezTo>
                  <a:pt x="84" y="134"/>
                  <a:pt x="99" y="128"/>
                  <a:pt x="111" y="118"/>
                </a:cubicBezTo>
                <a:cubicBezTo>
                  <a:pt x="110" y="131"/>
                  <a:pt x="110" y="131"/>
                  <a:pt x="110" y="131"/>
                </a:cubicBezTo>
                <a:cubicBezTo>
                  <a:pt x="110" y="132"/>
                  <a:pt x="110" y="133"/>
                  <a:pt x="111" y="134"/>
                </a:cubicBezTo>
                <a:cubicBezTo>
                  <a:pt x="128" y="152"/>
                  <a:pt x="128" y="152"/>
                  <a:pt x="128" y="152"/>
                </a:cubicBezTo>
                <a:cubicBezTo>
                  <a:pt x="130" y="154"/>
                  <a:pt x="134" y="153"/>
                  <a:pt x="134" y="150"/>
                </a:cubicBezTo>
                <a:cubicBezTo>
                  <a:pt x="136" y="135"/>
                  <a:pt x="136" y="135"/>
                  <a:pt x="136" y="135"/>
                </a:cubicBezTo>
                <a:cubicBezTo>
                  <a:pt x="150" y="134"/>
                  <a:pt x="150" y="134"/>
                  <a:pt x="150" y="134"/>
                </a:cubicBezTo>
                <a:cubicBezTo>
                  <a:pt x="153" y="133"/>
                  <a:pt x="154" y="131"/>
                  <a:pt x="152" y="128"/>
                </a:cubicBezTo>
                <a:close/>
                <a:moveTo>
                  <a:pt x="7" y="67"/>
                </a:moveTo>
                <a:cubicBezTo>
                  <a:pt x="7" y="34"/>
                  <a:pt x="34" y="7"/>
                  <a:pt x="67" y="7"/>
                </a:cubicBezTo>
                <a:cubicBezTo>
                  <a:pt x="101" y="7"/>
                  <a:pt x="128" y="34"/>
                  <a:pt x="128" y="67"/>
                </a:cubicBezTo>
                <a:cubicBezTo>
                  <a:pt x="128" y="83"/>
                  <a:pt x="122" y="97"/>
                  <a:pt x="113" y="108"/>
                </a:cubicBezTo>
                <a:cubicBezTo>
                  <a:pt x="102" y="97"/>
                  <a:pt x="102" y="97"/>
                  <a:pt x="102" y="97"/>
                </a:cubicBezTo>
                <a:cubicBezTo>
                  <a:pt x="109" y="89"/>
                  <a:pt x="113" y="78"/>
                  <a:pt x="113" y="67"/>
                </a:cubicBezTo>
                <a:cubicBezTo>
                  <a:pt x="113" y="42"/>
                  <a:pt x="92" y="21"/>
                  <a:pt x="67" y="21"/>
                </a:cubicBezTo>
                <a:cubicBezTo>
                  <a:pt x="42" y="21"/>
                  <a:pt x="22" y="42"/>
                  <a:pt x="22" y="67"/>
                </a:cubicBezTo>
                <a:cubicBezTo>
                  <a:pt x="22" y="92"/>
                  <a:pt x="42" y="113"/>
                  <a:pt x="67" y="113"/>
                </a:cubicBezTo>
                <a:cubicBezTo>
                  <a:pt x="79" y="113"/>
                  <a:pt x="89" y="109"/>
                  <a:pt x="97" y="101"/>
                </a:cubicBezTo>
                <a:cubicBezTo>
                  <a:pt x="108" y="112"/>
                  <a:pt x="108" y="112"/>
                  <a:pt x="108" y="112"/>
                </a:cubicBezTo>
                <a:cubicBezTo>
                  <a:pt x="97" y="122"/>
                  <a:pt x="83" y="128"/>
                  <a:pt x="67" y="128"/>
                </a:cubicBezTo>
                <a:cubicBezTo>
                  <a:pt x="34" y="128"/>
                  <a:pt x="7" y="101"/>
                  <a:pt x="7" y="67"/>
                </a:cubicBezTo>
                <a:close/>
                <a:moveTo>
                  <a:pt x="87" y="82"/>
                </a:moveTo>
                <a:cubicBezTo>
                  <a:pt x="90" y="78"/>
                  <a:pt x="92" y="73"/>
                  <a:pt x="92" y="67"/>
                </a:cubicBezTo>
                <a:cubicBezTo>
                  <a:pt x="92" y="54"/>
                  <a:pt x="81" y="43"/>
                  <a:pt x="67" y="43"/>
                </a:cubicBezTo>
                <a:cubicBezTo>
                  <a:pt x="54" y="43"/>
                  <a:pt x="43" y="54"/>
                  <a:pt x="43" y="67"/>
                </a:cubicBezTo>
                <a:cubicBezTo>
                  <a:pt x="43" y="81"/>
                  <a:pt x="54" y="92"/>
                  <a:pt x="67" y="92"/>
                </a:cubicBezTo>
                <a:cubicBezTo>
                  <a:pt x="73" y="92"/>
                  <a:pt x="78" y="90"/>
                  <a:pt x="83" y="87"/>
                </a:cubicBezTo>
                <a:cubicBezTo>
                  <a:pt x="93" y="97"/>
                  <a:pt x="93" y="97"/>
                  <a:pt x="93" y="97"/>
                </a:cubicBezTo>
                <a:cubicBezTo>
                  <a:pt x="86" y="103"/>
                  <a:pt x="77" y="107"/>
                  <a:pt x="67" y="107"/>
                </a:cubicBezTo>
                <a:cubicBezTo>
                  <a:pt x="46" y="107"/>
                  <a:pt x="28" y="89"/>
                  <a:pt x="28" y="67"/>
                </a:cubicBezTo>
                <a:cubicBezTo>
                  <a:pt x="28" y="46"/>
                  <a:pt x="46" y="28"/>
                  <a:pt x="67" y="28"/>
                </a:cubicBezTo>
                <a:cubicBezTo>
                  <a:pt x="89" y="28"/>
                  <a:pt x="106" y="46"/>
                  <a:pt x="107" y="67"/>
                </a:cubicBezTo>
                <a:cubicBezTo>
                  <a:pt x="107" y="77"/>
                  <a:pt x="103" y="86"/>
                  <a:pt x="98" y="92"/>
                </a:cubicBezTo>
                <a:lnTo>
                  <a:pt x="87" y="82"/>
                </a:lnTo>
                <a:close/>
                <a:moveTo>
                  <a:pt x="74" y="69"/>
                </a:moveTo>
                <a:cubicBezTo>
                  <a:pt x="73" y="68"/>
                  <a:pt x="71" y="68"/>
                  <a:pt x="70" y="69"/>
                </a:cubicBezTo>
                <a:cubicBezTo>
                  <a:pt x="68" y="70"/>
                  <a:pt x="68" y="72"/>
                  <a:pt x="70" y="74"/>
                </a:cubicBezTo>
                <a:cubicBezTo>
                  <a:pt x="78" y="82"/>
                  <a:pt x="78" y="82"/>
                  <a:pt x="78" y="82"/>
                </a:cubicBezTo>
                <a:cubicBezTo>
                  <a:pt x="75" y="84"/>
                  <a:pt x="71" y="86"/>
                  <a:pt x="67" y="86"/>
                </a:cubicBezTo>
                <a:cubicBezTo>
                  <a:pt x="57" y="86"/>
                  <a:pt x="49" y="77"/>
                  <a:pt x="49" y="67"/>
                </a:cubicBezTo>
                <a:cubicBezTo>
                  <a:pt x="49" y="57"/>
                  <a:pt x="57" y="49"/>
                  <a:pt x="67" y="49"/>
                </a:cubicBezTo>
                <a:cubicBezTo>
                  <a:pt x="77" y="49"/>
                  <a:pt x="86" y="57"/>
                  <a:pt x="86" y="67"/>
                </a:cubicBezTo>
                <a:cubicBezTo>
                  <a:pt x="86" y="71"/>
                  <a:pt x="84" y="74"/>
                  <a:pt x="83" y="77"/>
                </a:cubicBezTo>
                <a:lnTo>
                  <a:pt x="74" y="69"/>
                </a:lnTo>
                <a:close/>
                <a:moveTo>
                  <a:pt x="116" y="130"/>
                </a:moveTo>
                <a:cubicBezTo>
                  <a:pt x="117" y="121"/>
                  <a:pt x="117" y="121"/>
                  <a:pt x="117" y="121"/>
                </a:cubicBezTo>
                <a:cubicBezTo>
                  <a:pt x="129" y="133"/>
                  <a:pt x="129" y="133"/>
                  <a:pt x="129" y="133"/>
                </a:cubicBezTo>
                <a:cubicBezTo>
                  <a:pt x="128" y="143"/>
                  <a:pt x="128" y="143"/>
                  <a:pt x="128" y="143"/>
                </a:cubicBezTo>
                <a:lnTo>
                  <a:pt x="116" y="130"/>
                </a:lnTo>
                <a:close/>
                <a:moveTo>
                  <a:pt x="134" y="129"/>
                </a:moveTo>
                <a:cubicBezTo>
                  <a:pt x="122" y="117"/>
                  <a:pt x="122" y="117"/>
                  <a:pt x="122" y="117"/>
                </a:cubicBezTo>
                <a:cubicBezTo>
                  <a:pt x="130" y="116"/>
                  <a:pt x="130" y="116"/>
                  <a:pt x="130" y="116"/>
                </a:cubicBezTo>
                <a:cubicBezTo>
                  <a:pt x="143" y="128"/>
                  <a:pt x="143" y="128"/>
                  <a:pt x="143" y="128"/>
                </a:cubicBezTo>
                <a:lnTo>
                  <a:pt x="134" y="1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638" y="5363858"/>
            <a:ext cx="1764000" cy="1335184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1" y="832758"/>
            <a:ext cx="114300" cy="677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0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AC9900F-6CDD-4AB8-8379-215049891278}"/>
              </a:ext>
            </a:extLst>
          </p:cNvPr>
          <p:cNvSpPr/>
          <p:nvPr/>
        </p:nvSpPr>
        <p:spPr>
          <a:xfrm>
            <a:off x="1" y="832757"/>
            <a:ext cx="114300" cy="8534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2185BF-71F6-4F7F-AB23-76AEDB212DE2}"/>
              </a:ext>
            </a:extLst>
          </p:cNvPr>
          <p:cNvSpPr txBox="1"/>
          <p:nvPr/>
        </p:nvSpPr>
        <p:spPr>
          <a:xfrm flipH="1">
            <a:off x="694975" y="1537956"/>
            <a:ext cx="6116885" cy="4524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1400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ru-RU" sz="1400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1400" b="1" dirty="0">
                <a:solidFill>
                  <a:schemeClr val="bg2">
                    <a:lumMod val="50000"/>
                  </a:schemeClr>
                </a:solidFill>
              </a:rPr>
              <a:t>МЕЖДУНАРОДНАЯ КООПЕРАЦИЯ И ЭКСПОРТ</a:t>
            </a:r>
          </a:p>
          <a:p>
            <a:r>
              <a:rPr lang="ru-RU" sz="1400" dirty="0"/>
              <a:t>Въездной туризм включен в нацпроект</a:t>
            </a:r>
            <a:br>
              <a:rPr lang="ru-RU" sz="1400" dirty="0"/>
            </a:br>
            <a:br>
              <a:rPr lang="ru-RU" sz="1400" dirty="0"/>
            </a:br>
            <a:r>
              <a:rPr lang="ru-RU" sz="1400" b="1" dirty="0">
                <a:solidFill>
                  <a:schemeClr val="bg2">
                    <a:lumMod val="50000"/>
                  </a:schemeClr>
                </a:solidFill>
              </a:rPr>
              <a:t>КУЛЬТУРА</a:t>
            </a:r>
          </a:p>
          <a:p>
            <a:r>
              <a:rPr lang="ru-RU" sz="1400" dirty="0"/>
              <a:t>Федеральный проект "Культурная среда" и "Творческие люди"</a:t>
            </a:r>
            <a:br>
              <a:rPr lang="ru-RU" sz="1400" dirty="0"/>
            </a:br>
            <a:br>
              <a:rPr lang="ru-RU" sz="1400" dirty="0"/>
            </a:br>
            <a:r>
              <a:rPr lang="ru-RU" sz="1400" b="1" dirty="0">
                <a:solidFill>
                  <a:schemeClr val="bg2">
                    <a:lumMod val="50000"/>
                  </a:schemeClr>
                </a:solidFill>
              </a:rPr>
              <a:t>ЖИЛЬЕ И ГОРОДСКАЯ СРЕДА </a:t>
            </a:r>
          </a:p>
          <a:p>
            <a:r>
              <a:rPr lang="ru-RU" sz="1400" dirty="0"/>
              <a:t>Формирование комфортной городской среды, повышение индекса качества</a:t>
            </a:r>
            <a:br>
              <a:rPr lang="ru-RU" sz="1400" dirty="0"/>
            </a:br>
            <a:br>
              <a:rPr lang="ru-RU" sz="1400" dirty="0"/>
            </a:br>
            <a:r>
              <a:rPr lang="ru-RU" sz="1400" b="1" dirty="0">
                <a:solidFill>
                  <a:schemeClr val="bg2">
                    <a:lumMod val="50000"/>
                  </a:schemeClr>
                </a:solidFill>
              </a:rPr>
              <a:t>ОБРАЗОВАНИЕ </a:t>
            </a:r>
          </a:p>
          <a:p>
            <a:r>
              <a:rPr lang="ru-RU" sz="1400" dirty="0"/>
              <a:t>Воспитание гармонично развитой и социально ответственной личности на основе духовно-нравственных ценностей народов Российской Федерации, исторических и национально-культурных традициях</a:t>
            </a:r>
            <a:br>
              <a:rPr lang="ru-RU" sz="1400" dirty="0"/>
            </a:br>
            <a:br>
              <a:rPr lang="ru-RU" sz="1400" dirty="0"/>
            </a:br>
            <a:r>
              <a:rPr lang="ru-RU" sz="1400" dirty="0"/>
              <a:t>Федеральной целевой программы 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</a:rPr>
              <a:t>"Укрепление единства российской нации и этнокультурное развитие народов России» </a:t>
            </a:r>
            <a:r>
              <a:rPr lang="ru-RU" sz="1400" dirty="0"/>
              <a:t>(2014г - 2020г)". Постановление правительства от 20.08.2013 г №718 </a:t>
            </a:r>
            <a:endParaRPr lang="en-US" sz="1400" dirty="0"/>
          </a:p>
          <a:p>
            <a:endParaRPr lang="ru-RU" sz="1400" dirty="0"/>
          </a:p>
        </p:txBody>
      </p:sp>
      <p:grpSp>
        <p:nvGrpSpPr>
          <p:cNvPr id="10" name="Group 32">
            <a:extLst>
              <a:ext uri="{FF2B5EF4-FFF2-40B4-BE49-F238E27FC236}">
                <a16:creationId xmlns:a16="http://schemas.microsoft.com/office/drawing/2014/main" id="{9FEC0051-23DE-4BEE-88F4-194551ECAC63}"/>
              </a:ext>
            </a:extLst>
          </p:cNvPr>
          <p:cNvGrpSpPr>
            <a:grpSpLocks noChangeAspect="1"/>
          </p:cNvGrpSpPr>
          <p:nvPr/>
        </p:nvGrpSpPr>
        <p:grpSpPr>
          <a:xfrm>
            <a:off x="7189335" y="832758"/>
            <a:ext cx="2103772" cy="1555599"/>
            <a:chOff x="1814072" y="3437888"/>
            <a:chExt cx="2325277" cy="2495551"/>
          </a:xfrm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grpSpPr>
        <p:sp>
          <p:nvSpPr>
            <p:cNvPr id="11" name="Rectangle 33">
              <a:extLst>
                <a:ext uri="{FF2B5EF4-FFF2-40B4-BE49-F238E27FC236}">
                  <a16:creationId xmlns:a16="http://schemas.microsoft.com/office/drawing/2014/main" id="{AEC3456B-8A45-4D8E-A576-FA8B52B53395}"/>
                </a:ext>
              </a:extLst>
            </p:cNvPr>
            <p:cNvSpPr/>
            <p:nvPr/>
          </p:nvSpPr>
          <p:spPr>
            <a:xfrm>
              <a:off x="1814072" y="3437888"/>
              <a:ext cx="2325277" cy="24955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tIns="324000" rIns="180000" bIns="396000" rtlCol="0" anchor="b"/>
            <a:lstStyle/>
            <a:p>
              <a:pPr algn="ctr">
                <a:lnSpc>
                  <a:spcPct val="130000"/>
                </a:lnSpc>
                <a:spcBef>
                  <a:spcPts val="1000"/>
                </a:spcBef>
              </a:pP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34">
              <a:extLst>
                <a:ext uri="{FF2B5EF4-FFF2-40B4-BE49-F238E27FC236}">
                  <a16:creationId xmlns:a16="http://schemas.microsoft.com/office/drawing/2014/main" id="{A5D4FF05-ED52-4D7D-9AE6-2BEFBE6EC997}"/>
                </a:ext>
              </a:extLst>
            </p:cNvPr>
            <p:cNvSpPr/>
            <p:nvPr/>
          </p:nvSpPr>
          <p:spPr>
            <a:xfrm flipV="1">
              <a:off x="1814072" y="3437888"/>
              <a:ext cx="2325277" cy="516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tIns="324000" rIns="180000" rtlCol="0" anchor="t"/>
            <a:lstStyle/>
            <a:p>
              <a:pPr>
                <a:lnSpc>
                  <a:spcPct val="130000"/>
                </a:lnSpc>
                <a:spcBef>
                  <a:spcPts val="1000"/>
                </a:spcBef>
              </a:pPr>
              <a:endParaRPr lang="en-US" sz="1000" dirty="0">
                <a:solidFill>
                  <a:schemeClr val="tx1">
                    <a:alpha val="70000"/>
                  </a:schemeClr>
                </a:solidFill>
              </a:endParaRPr>
            </a:p>
          </p:txBody>
        </p:sp>
      </p:grpSp>
      <p:grpSp>
        <p:nvGrpSpPr>
          <p:cNvPr id="13" name="Group 32">
            <a:extLst>
              <a:ext uri="{FF2B5EF4-FFF2-40B4-BE49-F238E27FC236}">
                <a16:creationId xmlns:a16="http://schemas.microsoft.com/office/drawing/2014/main" id="{3FAC5466-10BE-4C9C-9F53-5851AEB1F81B}"/>
              </a:ext>
            </a:extLst>
          </p:cNvPr>
          <p:cNvGrpSpPr>
            <a:grpSpLocks noChangeAspect="1"/>
          </p:cNvGrpSpPr>
          <p:nvPr/>
        </p:nvGrpSpPr>
        <p:grpSpPr>
          <a:xfrm>
            <a:off x="9496305" y="832629"/>
            <a:ext cx="2103772" cy="1555599"/>
            <a:chOff x="1814072" y="3437888"/>
            <a:chExt cx="2325277" cy="2495551"/>
          </a:xfrm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grpSpPr>
        <p:sp>
          <p:nvSpPr>
            <p:cNvPr id="14" name="Rectangle 33">
              <a:extLst>
                <a:ext uri="{FF2B5EF4-FFF2-40B4-BE49-F238E27FC236}">
                  <a16:creationId xmlns:a16="http://schemas.microsoft.com/office/drawing/2014/main" id="{D2FC4449-C33F-4375-B890-114EE72CD0C8}"/>
                </a:ext>
              </a:extLst>
            </p:cNvPr>
            <p:cNvSpPr/>
            <p:nvPr/>
          </p:nvSpPr>
          <p:spPr>
            <a:xfrm>
              <a:off x="1814072" y="3437888"/>
              <a:ext cx="2325277" cy="24955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tIns="324000" rIns="180000" bIns="396000" rtlCol="0" anchor="b"/>
            <a:lstStyle/>
            <a:p>
              <a:pPr algn="ctr">
                <a:lnSpc>
                  <a:spcPct val="130000"/>
                </a:lnSpc>
                <a:spcBef>
                  <a:spcPts val="1000"/>
                </a:spcBef>
              </a:pP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34">
              <a:extLst>
                <a:ext uri="{FF2B5EF4-FFF2-40B4-BE49-F238E27FC236}">
                  <a16:creationId xmlns:a16="http://schemas.microsoft.com/office/drawing/2014/main" id="{C6D04BE6-FC39-40BB-89EA-D2FF69AC5CE8}"/>
                </a:ext>
              </a:extLst>
            </p:cNvPr>
            <p:cNvSpPr/>
            <p:nvPr/>
          </p:nvSpPr>
          <p:spPr>
            <a:xfrm flipV="1">
              <a:off x="1814072" y="3437888"/>
              <a:ext cx="2325277" cy="516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tIns="324000" rIns="180000" rtlCol="0" anchor="t"/>
            <a:lstStyle/>
            <a:p>
              <a:pPr>
                <a:lnSpc>
                  <a:spcPct val="130000"/>
                </a:lnSpc>
                <a:spcBef>
                  <a:spcPts val="1000"/>
                </a:spcBef>
              </a:pPr>
              <a:endParaRPr lang="en-US" sz="1000" dirty="0">
                <a:solidFill>
                  <a:schemeClr val="tx1">
                    <a:alpha val="70000"/>
                  </a:schemeClr>
                </a:solidFill>
              </a:endParaRPr>
            </a:p>
          </p:txBody>
        </p:sp>
      </p:grpSp>
      <p:grpSp>
        <p:nvGrpSpPr>
          <p:cNvPr id="16" name="Group 32">
            <a:extLst>
              <a:ext uri="{FF2B5EF4-FFF2-40B4-BE49-F238E27FC236}">
                <a16:creationId xmlns:a16="http://schemas.microsoft.com/office/drawing/2014/main" id="{0C62D6E6-53BF-4DE8-A958-7121958B5DC5}"/>
              </a:ext>
            </a:extLst>
          </p:cNvPr>
          <p:cNvGrpSpPr>
            <a:grpSpLocks noChangeAspect="1"/>
          </p:cNvGrpSpPr>
          <p:nvPr/>
        </p:nvGrpSpPr>
        <p:grpSpPr>
          <a:xfrm>
            <a:off x="9496306" y="2761414"/>
            <a:ext cx="2103771" cy="1555599"/>
            <a:chOff x="1814072" y="3437888"/>
            <a:chExt cx="2325277" cy="2495551"/>
          </a:xfrm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grpSpPr>
        <p:sp>
          <p:nvSpPr>
            <p:cNvPr id="17" name="Rectangle 33">
              <a:extLst>
                <a:ext uri="{FF2B5EF4-FFF2-40B4-BE49-F238E27FC236}">
                  <a16:creationId xmlns:a16="http://schemas.microsoft.com/office/drawing/2014/main" id="{11EB5A08-4E3B-4AAD-AEA8-B84B8E09A9BD}"/>
                </a:ext>
              </a:extLst>
            </p:cNvPr>
            <p:cNvSpPr/>
            <p:nvPr/>
          </p:nvSpPr>
          <p:spPr>
            <a:xfrm>
              <a:off x="1814072" y="3437888"/>
              <a:ext cx="2325277" cy="24955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tIns="324000" rIns="180000" bIns="396000" rtlCol="0" anchor="b"/>
            <a:lstStyle/>
            <a:p>
              <a:pPr algn="ctr">
                <a:lnSpc>
                  <a:spcPct val="130000"/>
                </a:lnSpc>
                <a:spcBef>
                  <a:spcPts val="1000"/>
                </a:spcBef>
              </a:pP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34">
              <a:extLst>
                <a:ext uri="{FF2B5EF4-FFF2-40B4-BE49-F238E27FC236}">
                  <a16:creationId xmlns:a16="http://schemas.microsoft.com/office/drawing/2014/main" id="{BFE6119B-C02D-477A-B6C0-862C6F91CAE5}"/>
                </a:ext>
              </a:extLst>
            </p:cNvPr>
            <p:cNvSpPr/>
            <p:nvPr/>
          </p:nvSpPr>
          <p:spPr>
            <a:xfrm flipV="1">
              <a:off x="1814072" y="3437888"/>
              <a:ext cx="2325277" cy="516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tIns="324000" rIns="180000" rtlCol="0" anchor="t"/>
            <a:lstStyle/>
            <a:p>
              <a:pPr>
                <a:lnSpc>
                  <a:spcPct val="130000"/>
                </a:lnSpc>
                <a:spcBef>
                  <a:spcPts val="1000"/>
                </a:spcBef>
              </a:pPr>
              <a:endParaRPr lang="en-US" sz="1000" dirty="0">
                <a:solidFill>
                  <a:schemeClr val="tx1">
                    <a:alpha val="70000"/>
                  </a:schemeClr>
                </a:solidFill>
              </a:endParaRPr>
            </a:p>
          </p:txBody>
        </p:sp>
      </p:grpSp>
      <p:grpSp>
        <p:nvGrpSpPr>
          <p:cNvPr id="19" name="Group 32">
            <a:extLst>
              <a:ext uri="{FF2B5EF4-FFF2-40B4-BE49-F238E27FC236}">
                <a16:creationId xmlns:a16="http://schemas.microsoft.com/office/drawing/2014/main" id="{0F2D7537-4FA6-4886-B126-81F806B9E102}"/>
              </a:ext>
            </a:extLst>
          </p:cNvPr>
          <p:cNvGrpSpPr>
            <a:grpSpLocks noChangeAspect="1"/>
          </p:cNvGrpSpPr>
          <p:nvPr/>
        </p:nvGrpSpPr>
        <p:grpSpPr>
          <a:xfrm>
            <a:off x="7189335" y="2745322"/>
            <a:ext cx="2103772" cy="1555599"/>
            <a:chOff x="1814072" y="3437888"/>
            <a:chExt cx="2325277" cy="2495551"/>
          </a:xfrm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grpSpPr>
        <p:sp>
          <p:nvSpPr>
            <p:cNvPr id="20" name="Rectangle 33">
              <a:extLst>
                <a:ext uri="{FF2B5EF4-FFF2-40B4-BE49-F238E27FC236}">
                  <a16:creationId xmlns:a16="http://schemas.microsoft.com/office/drawing/2014/main" id="{30EFF982-4527-4290-86AB-5505945FC983}"/>
                </a:ext>
              </a:extLst>
            </p:cNvPr>
            <p:cNvSpPr/>
            <p:nvPr/>
          </p:nvSpPr>
          <p:spPr>
            <a:xfrm>
              <a:off x="1814072" y="3437888"/>
              <a:ext cx="2325277" cy="24955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tIns="324000" rIns="180000" bIns="396000" rtlCol="0" anchor="b"/>
            <a:lstStyle/>
            <a:p>
              <a:pPr algn="ctr">
                <a:lnSpc>
                  <a:spcPct val="130000"/>
                </a:lnSpc>
                <a:spcBef>
                  <a:spcPts val="1000"/>
                </a:spcBef>
              </a:pP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34">
              <a:extLst>
                <a:ext uri="{FF2B5EF4-FFF2-40B4-BE49-F238E27FC236}">
                  <a16:creationId xmlns:a16="http://schemas.microsoft.com/office/drawing/2014/main" id="{32759DF7-E8F7-46C0-9C2B-E6323DFDDABB}"/>
                </a:ext>
              </a:extLst>
            </p:cNvPr>
            <p:cNvSpPr/>
            <p:nvPr/>
          </p:nvSpPr>
          <p:spPr>
            <a:xfrm flipV="1">
              <a:off x="1814072" y="3437888"/>
              <a:ext cx="2325277" cy="516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tIns="324000" rIns="180000" rtlCol="0" anchor="t"/>
            <a:lstStyle/>
            <a:p>
              <a:pPr>
                <a:lnSpc>
                  <a:spcPct val="130000"/>
                </a:lnSpc>
                <a:spcBef>
                  <a:spcPts val="1000"/>
                </a:spcBef>
              </a:pPr>
              <a:endParaRPr lang="en-US" sz="1000" dirty="0">
                <a:solidFill>
                  <a:schemeClr val="tx1">
                    <a:alpha val="70000"/>
                  </a:schemeClr>
                </a:solidFill>
              </a:endParaRPr>
            </a:p>
          </p:txBody>
        </p:sp>
      </p:grpSp>
      <p:grpSp>
        <p:nvGrpSpPr>
          <p:cNvPr id="22" name="Group 32">
            <a:extLst>
              <a:ext uri="{FF2B5EF4-FFF2-40B4-BE49-F238E27FC236}">
                <a16:creationId xmlns:a16="http://schemas.microsoft.com/office/drawing/2014/main" id="{7F6666F1-C9A4-4098-8774-80D652833FEF}"/>
              </a:ext>
            </a:extLst>
          </p:cNvPr>
          <p:cNvGrpSpPr>
            <a:grpSpLocks noChangeAspect="1"/>
          </p:cNvGrpSpPr>
          <p:nvPr/>
        </p:nvGrpSpPr>
        <p:grpSpPr>
          <a:xfrm>
            <a:off x="7189335" y="4657886"/>
            <a:ext cx="2103772" cy="1555599"/>
            <a:chOff x="1814072" y="3437888"/>
            <a:chExt cx="2325277" cy="2495551"/>
          </a:xfrm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grpSpPr>
        <p:sp>
          <p:nvSpPr>
            <p:cNvPr id="23" name="Rectangle 33">
              <a:extLst>
                <a:ext uri="{FF2B5EF4-FFF2-40B4-BE49-F238E27FC236}">
                  <a16:creationId xmlns:a16="http://schemas.microsoft.com/office/drawing/2014/main" id="{BD89AD16-67DE-4370-B053-DCDB52BCDEBB}"/>
                </a:ext>
              </a:extLst>
            </p:cNvPr>
            <p:cNvSpPr/>
            <p:nvPr/>
          </p:nvSpPr>
          <p:spPr>
            <a:xfrm>
              <a:off x="1814072" y="3437888"/>
              <a:ext cx="2325277" cy="24955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tIns="324000" rIns="180000" bIns="396000" rtlCol="0" anchor="b"/>
            <a:lstStyle/>
            <a:p>
              <a:pPr algn="ctr">
                <a:lnSpc>
                  <a:spcPct val="130000"/>
                </a:lnSpc>
                <a:spcBef>
                  <a:spcPts val="1000"/>
                </a:spcBef>
              </a:pP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34">
              <a:extLst>
                <a:ext uri="{FF2B5EF4-FFF2-40B4-BE49-F238E27FC236}">
                  <a16:creationId xmlns:a16="http://schemas.microsoft.com/office/drawing/2014/main" id="{471AA333-85C7-4376-BE67-A84D4EDA436D}"/>
                </a:ext>
              </a:extLst>
            </p:cNvPr>
            <p:cNvSpPr/>
            <p:nvPr/>
          </p:nvSpPr>
          <p:spPr>
            <a:xfrm flipV="1">
              <a:off x="1814072" y="3437888"/>
              <a:ext cx="2325277" cy="516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tIns="324000" rIns="180000" rtlCol="0" anchor="t"/>
            <a:lstStyle/>
            <a:p>
              <a:pPr>
                <a:lnSpc>
                  <a:spcPct val="130000"/>
                </a:lnSpc>
                <a:spcBef>
                  <a:spcPts val="1000"/>
                </a:spcBef>
              </a:pPr>
              <a:endParaRPr lang="en-US" sz="1000" dirty="0">
                <a:solidFill>
                  <a:schemeClr val="tx1">
                    <a:alpha val="70000"/>
                  </a:schemeClr>
                </a:solidFill>
              </a:endParaRPr>
            </a:p>
          </p:txBody>
        </p:sp>
      </p:grpSp>
      <p:grpSp>
        <p:nvGrpSpPr>
          <p:cNvPr id="25" name="Group 32">
            <a:extLst>
              <a:ext uri="{FF2B5EF4-FFF2-40B4-BE49-F238E27FC236}">
                <a16:creationId xmlns:a16="http://schemas.microsoft.com/office/drawing/2014/main" id="{B39117E8-05D1-4726-88B2-846DADA352E9}"/>
              </a:ext>
            </a:extLst>
          </p:cNvPr>
          <p:cNvGrpSpPr>
            <a:grpSpLocks noChangeAspect="1"/>
          </p:cNvGrpSpPr>
          <p:nvPr/>
        </p:nvGrpSpPr>
        <p:grpSpPr>
          <a:xfrm>
            <a:off x="9496306" y="4657885"/>
            <a:ext cx="2103772" cy="1555599"/>
            <a:chOff x="1814072" y="3437888"/>
            <a:chExt cx="2325277" cy="2495551"/>
          </a:xfrm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grpSpPr>
        <p:sp>
          <p:nvSpPr>
            <p:cNvPr id="26" name="Rectangle 33">
              <a:extLst>
                <a:ext uri="{FF2B5EF4-FFF2-40B4-BE49-F238E27FC236}">
                  <a16:creationId xmlns:a16="http://schemas.microsoft.com/office/drawing/2014/main" id="{74D1D4E8-FFF8-4D73-9CD6-6D8CD9E22DC3}"/>
                </a:ext>
              </a:extLst>
            </p:cNvPr>
            <p:cNvSpPr/>
            <p:nvPr/>
          </p:nvSpPr>
          <p:spPr>
            <a:xfrm>
              <a:off x="1814072" y="3437888"/>
              <a:ext cx="2325277" cy="24955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tIns="324000" rIns="180000" bIns="396000" rtlCol="0" anchor="b"/>
            <a:lstStyle/>
            <a:p>
              <a:pPr algn="ctr">
                <a:lnSpc>
                  <a:spcPct val="130000"/>
                </a:lnSpc>
                <a:spcBef>
                  <a:spcPts val="1000"/>
                </a:spcBef>
              </a:pP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34">
              <a:extLst>
                <a:ext uri="{FF2B5EF4-FFF2-40B4-BE49-F238E27FC236}">
                  <a16:creationId xmlns:a16="http://schemas.microsoft.com/office/drawing/2014/main" id="{09E26EFA-6BBA-4ED8-A1AE-00D762CB9CF8}"/>
                </a:ext>
              </a:extLst>
            </p:cNvPr>
            <p:cNvSpPr/>
            <p:nvPr/>
          </p:nvSpPr>
          <p:spPr>
            <a:xfrm flipV="1">
              <a:off x="1814072" y="3437888"/>
              <a:ext cx="2325277" cy="516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tIns="324000" rIns="180000" rtlCol="0" anchor="t"/>
            <a:lstStyle/>
            <a:p>
              <a:pPr>
                <a:lnSpc>
                  <a:spcPct val="130000"/>
                </a:lnSpc>
                <a:spcBef>
                  <a:spcPts val="1000"/>
                </a:spcBef>
              </a:pPr>
              <a:endParaRPr lang="en-US" sz="1000" dirty="0">
                <a:solidFill>
                  <a:schemeClr val="tx1">
                    <a:alpha val="70000"/>
                  </a:schemeClr>
                </a:solidFill>
              </a:endParaRPr>
            </a:p>
          </p:txBody>
        </p:sp>
      </p:grp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91BF1FB-DDBD-4263-88A2-9DB49C7D4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819" y="1298136"/>
            <a:ext cx="1828804" cy="624841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BFA8FA7-9AA1-43D2-A2C5-4D565C0F33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789" y="1357443"/>
            <a:ext cx="1828804" cy="50596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0D647C8-546C-493D-A383-0577D6D484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93" y="3257568"/>
            <a:ext cx="1828804" cy="62484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A534C17-14A6-45D6-A9F9-33275011BF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789" y="3270136"/>
            <a:ext cx="1828804" cy="505969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334CBD8-E96A-4684-A139-D4AD5B6CA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819" y="5125415"/>
            <a:ext cx="1828804" cy="505969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02ACB243-55BF-4961-8A7A-4F41C0D441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789" y="5125414"/>
            <a:ext cx="1828804" cy="50596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8B80107-39BA-40EE-8430-60C4238C2A76}"/>
              </a:ext>
            </a:extLst>
          </p:cNvPr>
          <p:cNvSpPr txBox="1"/>
          <p:nvPr/>
        </p:nvSpPr>
        <p:spPr>
          <a:xfrm>
            <a:off x="657520" y="796609"/>
            <a:ext cx="5818781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b="1" dirty="0"/>
              <a:t>Идеология проекта соответствует целям: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78920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AC9900F-6CDD-4AB8-8379-215049891278}"/>
              </a:ext>
            </a:extLst>
          </p:cNvPr>
          <p:cNvSpPr/>
          <p:nvPr/>
        </p:nvSpPr>
        <p:spPr>
          <a:xfrm>
            <a:off x="1" y="832757"/>
            <a:ext cx="114300" cy="8534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2185BF-71F6-4F7F-AB23-76AEDB212DE2}"/>
              </a:ext>
            </a:extLst>
          </p:cNvPr>
          <p:cNvSpPr txBox="1"/>
          <p:nvPr/>
        </p:nvSpPr>
        <p:spPr>
          <a:xfrm flipH="1">
            <a:off x="657520" y="2028616"/>
            <a:ext cx="6116885" cy="30162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1400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ru-RU" sz="1400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1400" b="1" dirty="0">
                <a:solidFill>
                  <a:schemeClr val="bg2">
                    <a:lumMod val="50000"/>
                  </a:schemeClr>
                </a:solidFill>
              </a:rPr>
              <a:t>ТУРИЗМ: </a:t>
            </a:r>
            <a:r>
              <a:rPr lang="ru-RU" sz="1400" dirty="0"/>
              <a:t>Одной из главных целей Программы ЮНЕСКО «Всемирное наследие и устойчивый туризм» является укрепление благоприятной среды путем пропаганды политики и механизмов, которые поддерживают развитие устойчивого туризма в качестве важного инструмента для управления культурным и природным наследием. </a:t>
            </a:r>
          </a:p>
          <a:p>
            <a:br>
              <a:rPr lang="ru-RU" sz="1400" dirty="0"/>
            </a:br>
            <a:r>
              <a:rPr lang="ru-RU" sz="1400" b="1" dirty="0">
                <a:solidFill>
                  <a:schemeClr val="bg2">
                    <a:lumMod val="50000"/>
                  </a:schemeClr>
                </a:solidFill>
              </a:rPr>
              <a:t>КУЛЬТУРА: </a:t>
            </a:r>
            <a:r>
              <a:rPr lang="ru-RU" sz="1400" dirty="0"/>
              <a:t>ЮНЕСКО обеспечивает включение культурной составляющей в большинство Целей устойчивого развития (ЦУР), касающихся, в том числе, качественного образования, устойчивого развития городов, экологии, экономического роста, устойчивых моделей потребления и производства, построения мирных и инклюзивных обществ, гендерного равенства и продовольственной безопасности.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B80107-39BA-40EE-8430-60C4238C2A76}"/>
              </a:ext>
            </a:extLst>
          </p:cNvPr>
          <p:cNvSpPr txBox="1"/>
          <p:nvPr/>
        </p:nvSpPr>
        <p:spPr>
          <a:xfrm>
            <a:off x="657520" y="796609"/>
            <a:ext cx="5818781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b="1" dirty="0"/>
              <a:t>Идеология проекта соответствует целям:</a:t>
            </a:r>
            <a:endParaRPr lang="en-US" sz="32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75F4ED6-10BB-40F0-B23D-3049E71C33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649" y="3274934"/>
            <a:ext cx="1863869" cy="1769892"/>
          </a:xfrm>
          <a:prstGeom prst="rect">
            <a:avLst/>
          </a:prstGeom>
        </p:spPr>
      </p:pic>
      <p:sp>
        <p:nvSpPr>
          <p:cNvPr id="35" name="object 22">
            <a:extLst>
              <a:ext uri="{FF2B5EF4-FFF2-40B4-BE49-F238E27FC236}">
                <a16:creationId xmlns:a16="http://schemas.microsoft.com/office/drawing/2014/main" id="{8BB1EC74-1283-4CA3-A1D6-81F5B866538A}"/>
              </a:ext>
            </a:extLst>
          </p:cNvPr>
          <p:cNvSpPr/>
          <p:nvPr/>
        </p:nvSpPr>
        <p:spPr>
          <a:xfrm>
            <a:off x="657520" y="5413393"/>
            <a:ext cx="9359998" cy="12959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7" name="Straight Connector 12">
            <a:extLst>
              <a:ext uri="{FF2B5EF4-FFF2-40B4-BE49-F238E27FC236}">
                <a16:creationId xmlns:a16="http://schemas.microsoft.com/office/drawing/2014/main" id="{F7162E11-CFDC-4380-866E-811D2C76B625}"/>
              </a:ext>
            </a:extLst>
          </p:cNvPr>
          <p:cNvCxnSpPr/>
          <p:nvPr/>
        </p:nvCxnSpPr>
        <p:spPr>
          <a:xfrm>
            <a:off x="657520" y="1951245"/>
            <a:ext cx="134703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4205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Rectangle 12"/>
          <p:cNvSpPr/>
          <p:nvPr/>
        </p:nvSpPr>
        <p:spPr>
          <a:xfrm>
            <a:off x="987956" y="2955067"/>
            <a:ext cx="10324183" cy="33246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0" rtlCol="0" anchor="ctr"/>
          <a:lstStyle/>
          <a:p>
            <a:pPr algn="r"/>
            <a:endParaRPr lang="en-US" sz="1400" b="1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87956" y="801736"/>
            <a:ext cx="621450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b="1" dirty="0"/>
              <a:t>Положительный социальный эффект </a:t>
            </a:r>
            <a:r>
              <a:rPr lang="ru-RU" sz="3200" dirty="0"/>
              <a:t>для региона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" y="767441"/>
            <a:ext cx="114300" cy="10020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2415205" y="3130940"/>
            <a:ext cx="2452226" cy="934478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r>
              <a:rPr lang="ru-RU" sz="1400" dirty="0"/>
              <a:t>Создание нового современного социокультурного пространства</a:t>
            </a:r>
            <a:endParaRPr lang="en-US" sz="1100" dirty="0"/>
          </a:p>
        </p:txBody>
      </p:sp>
      <p:sp>
        <p:nvSpPr>
          <p:cNvPr id="117" name="Прямоугольник 116"/>
          <p:cNvSpPr/>
          <p:nvPr/>
        </p:nvSpPr>
        <p:spPr>
          <a:xfrm>
            <a:off x="1210820" y="3410211"/>
            <a:ext cx="527709" cy="3744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200"/>
              </a:lnSpc>
            </a:pPr>
            <a:r>
              <a:rPr lang="ru-RU" sz="2400" b="1" dirty="0">
                <a:solidFill>
                  <a:schemeClr val="accent1"/>
                </a:solidFill>
                <a:highlight>
                  <a:srgbClr val="000000">
                    <a:alpha val="0"/>
                  </a:srgbClr>
                </a:highlight>
                <a:latin typeface="Roboto Bk" pitchFamily="2" charset="0"/>
                <a:ea typeface="Roboto Bk" pitchFamily="2" charset="0"/>
              </a:rPr>
              <a:t>01</a:t>
            </a:r>
            <a:endParaRPr lang="en-US" sz="2400" b="1" dirty="0">
              <a:solidFill>
                <a:schemeClr val="accent1"/>
              </a:solidFill>
              <a:highlight>
                <a:srgbClr val="000000">
                  <a:alpha val="0"/>
                </a:srgbClr>
              </a:highlight>
              <a:latin typeface="Roboto Bk" pitchFamily="2" charset="0"/>
              <a:ea typeface="Roboto Bk" pitchFamily="2" charset="0"/>
            </a:endParaRPr>
          </a:p>
        </p:txBody>
      </p:sp>
      <p:cxnSp>
        <p:nvCxnSpPr>
          <p:cNvPr id="142" name="Прямая соединительная линия 141"/>
          <p:cNvCxnSpPr/>
          <p:nvPr/>
        </p:nvCxnSpPr>
        <p:spPr>
          <a:xfrm flipV="1">
            <a:off x="1210820" y="4089055"/>
            <a:ext cx="9804183" cy="522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Прямая соединительная линия 142"/>
          <p:cNvCxnSpPr/>
          <p:nvPr/>
        </p:nvCxnSpPr>
        <p:spPr>
          <a:xfrm>
            <a:off x="4540548" y="3219390"/>
            <a:ext cx="0" cy="28014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2"/>
          <p:cNvCxnSpPr/>
          <p:nvPr/>
        </p:nvCxnSpPr>
        <p:spPr>
          <a:xfrm>
            <a:off x="987956" y="1981304"/>
            <a:ext cx="134703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TextBox 150"/>
          <p:cNvSpPr txBox="1"/>
          <p:nvPr/>
        </p:nvSpPr>
        <p:spPr>
          <a:xfrm>
            <a:off x="5800001" y="3247349"/>
            <a:ext cx="1881719" cy="719034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r>
              <a:rPr lang="ru-RU" sz="1400" dirty="0"/>
              <a:t>Помощь в развитии Приморской киноиндустрии </a:t>
            </a:r>
            <a:endParaRPr lang="en-US" sz="800" dirty="0">
              <a:solidFill>
                <a:schemeClr val="accent3"/>
              </a:solidFill>
            </a:endParaRPr>
          </a:p>
        </p:txBody>
      </p:sp>
      <p:sp>
        <p:nvSpPr>
          <p:cNvPr id="152" name="Прямоугольник 151"/>
          <p:cNvSpPr/>
          <p:nvPr/>
        </p:nvSpPr>
        <p:spPr>
          <a:xfrm>
            <a:off x="4819953" y="3410211"/>
            <a:ext cx="527709" cy="3744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200"/>
              </a:lnSpc>
            </a:pPr>
            <a:r>
              <a:rPr lang="ru-RU" sz="2400" b="1" dirty="0">
                <a:solidFill>
                  <a:schemeClr val="accent1"/>
                </a:solidFill>
                <a:highlight>
                  <a:srgbClr val="000000">
                    <a:alpha val="0"/>
                  </a:srgbClr>
                </a:highlight>
                <a:latin typeface="Roboto Bk" pitchFamily="2" charset="0"/>
                <a:ea typeface="Roboto Bk" pitchFamily="2" charset="0"/>
              </a:rPr>
              <a:t>04</a:t>
            </a:r>
            <a:endParaRPr lang="en-US" sz="2400" b="1" dirty="0">
              <a:solidFill>
                <a:schemeClr val="accent1"/>
              </a:solidFill>
              <a:highlight>
                <a:srgbClr val="000000">
                  <a:alpha val="0"/>
                </a:srgbClr>
              </a:highlight>
              <a:latin typeface="Roboto Bk" pitchFamily="2" charset="0"/>
              <a:ea typeface="Roboto Bk" pitchFamily="2" charset="0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9161856" y="4314783"/>
            <a:ext cx="1964507" cy="719034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r>
              <a:rPr lang="ru-RU" sz="1400" dirty="0"/>
              <a:t>Развитие и популяризация внутреннего туризма</a:t>
            </a:r>
            <a:endParaRPr lang="en-US" sz="1000" dirty="0"/>
          </a:p>
        </p:txBody>
      </p:sp>
      <p:sp>
        <p:nvSpPr>
          <p:cNvPr id="154" name="Прямоугольник 153"/>
          <p:cNvSpPr/>
          <p:nvPr/>
        </p:nvSpPr>
        <p:spPr>
          <a:xfrm>
            <a:off x="8185511" y="3410211"/>
            <a:ext cx="527709" cy="3744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200"/>
              </a:lnSpc>
            </a:pPr>
            <a:r>
              <a:rPr lang="ru-RU" sz="2400" b="1" dirty="0">
                <a:solidFill>
                  <a:schemeClr val="accent1"/>
                </a:solidFill>
                <a:highlight>
                  <a:srgbClr val="000000">
                    <a:alpha val="0"/>
                  </a:srgbClr>
                </a:highlight>
                <a:latin typeface="Roboto Bk" pitchFamily="2" charset="0"/>
                <a:ea typeface="Roboto Bk" pitchFamily="2" charset="0"/>
              </a:rPr>
              <a:t>07</a:t>
            </a:r>
            <a:endParaRPr lang="en-US" sz="2400" b="1" dirty="0">
              <a:solidFill>
                <a:schemeClr val="accent1"/>
              </a:solidFill>
              <a:highlight>
                <a:srgbClr val="000000">
                  <a:alpha val="0"/>
                </a:srgbClr>
              </a:highlight>
              <a:latin typeface="Roboto Bk" pitchFamily="2" charset="0"/>
              <a:ea typeface="Roboto Bk" pitchFamily="2" charset="0"/>
            </a:endParaRPr>
          </a:p>
        </p:txBody>
      </p:sp>
      <p:cxnSp>
        <p:nvCxnSpPr>
          <p:cNvPr id="155" name="Прямая соединительная линия 154"/>
          <p:cNvCxnSpPr/>
          <p:nvPr/>
        </p:nvCxnSpPr>
        <p:spPr>
          <a:xfrm>
            <a:off x="7904004" y="3219390"/>
            <a:ext cx="0" cy="28014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/>
          <p:cNvSpPr txBox="1"/>
          <p:nvPr/>
        </p:nvSpPr>
        <p:spPr>
          <a:xfrm>
            <a:off x="2404168" y="4230414"/>
            <a:ext cx="2204013" cy="934478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r>
              <a:rPr lang="ru-RU" sz="1400" dirty="0"/>
              <a:t>Новый для России виток в истории скульптурного дела: гиперреализм</a:t>
            </a:r>
            <a:endParaRPr lang="en-US" sz="1000" dirty="0">
              <a:solidFill>
                <a:schemeClr val="accent3"/>
              </a:solidFill>
            </a:endParaRPr>
          </a:p>
        </p:txBody>
      </p:sp>
      <p:sp>
        <p:nvSpPr>
          <p:cNvPr id="157" name="Прямоугольник 156"/>
          <p:cNvSpPr/>
          <p:nvPr/>
        </p:nvSpPr>
        <p:spPr>
          <a:xfrm>
            <a:off x="1199783" y="4514421"/>
            <a:ext cx="527709" cy="3744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200"/>
              </a:lnSpc>
            </a:pPr>
            <a:r>
              <a:rPr lang="ru-RU" sz="2400" b="1" dirty="0">
                <a:solidFill>
                  <a:schemeClr val="accent1"/>
                </a:solidFill>
                <a:highlight>
                  <a:srgbClr val="000000">
                    <a:alpha val="0"/>
                  </a:srgbClr>
                </a:highlight>
                <a:latin typeface="Roboto Bk" pitchFamily="2" charset="0"/>
                <a:ea typeface="Roboto Bk" pitchFamily="2" charset="0"/>
              </a:rPr>
              <a:t>02</a:t>
            </a:r>
            <a:endParaRPr lang="en-US" sz="2400" b="1" dirty="0">
              <a:solidFill>
                <a:schemeClr val="accent1"/>
              </a:solidFill>
              <a:highlight>
                <a:srgbClr val="000000">
                  <a:alpha val="0"/>
                </a:srgbClr>
              </a:highlight>
              <a:latin typeface="Roboto Bk" pitchFamily="2" charset="0"/>
              <a:ea typeface="Roboto Bk" pitchFamily="2" charset="0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5800000" y="4342872"/>
            <a:ext cx="2104003" cy="719034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r>
              <a:rPr lang="ru-RU" sz="1400" dirty="0"/>
              <a:t>Существенное увеличение тур потока в г. Владивосток</a:t>
            </a:r>
            <a:endParaRPr lang="en-US" sz="800" dirty="0">
              <a:solidFill>
                <a:schemeClr val="accent3"/>
              </a:solidFill>
            </a:endParaRPr>
          </a:p>
        </p:txBody>
      </p:sp>
      <p:sp>
        <p:nvSpPr>
          <p:cNvPr id="159" name="Прямоугольник 158"/>
          <p:cNvSpPr/>
          <p:nvPr/>
        </p:nvSpPr>
        <p:spPr>
          <a:xfrm>
            <a:off x="4808916" y="4514421"/>
            <a:ext cx="527709" cy="3744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200"/>
              </a:lnSpc>
            </a:pPr>
            <a:r>
              <a:rPr lang="ru-RU" sz="2400" b="1" dirty="0">
                <a:solidFill>
                  <a:schemeClr val="accent1"/>
                </a:solidFill>
                <a:highlight>
                  <a:srgbClr val="000000">
                    <a:alpha val="0"/>
                  </a:srgbClr>
                </a:highlight>
                <a:latin typeface="Roboto Bk" pitchFamily="2" charset="0"/>
                <a:ea typeface="Roboto Bk" pitchFamily="2" charset="0"/>
              </a:rPr>
              <a:t>05</a:t>
            </a:r>
            <a:endParaRPr lang="en-US" sz="2400" b="1" dirty="0">
              <a:solidFill>
                <a:schemeClr val="accent1"/>
              </a:solidFill>
              <a:highlight>
                <a:srgbClr val="000000">
                  <a:alpha val="0"/>
                </a:srgbClr>
              </a:highlight>
              <a:latin typeface="Roboto Bk" pitchFamily="2" charset="0"/>
              <a:ea typeface="Roboto Bk" pitchFamily="2" charset="0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9161856" y="3264049"/>
            <a:ext cx="1804494" cy="719034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r>
              <a:rPr lang="ru-RU" sz="1400" dirty="0"/>
              <a:t>Возможность стать этно-культурным брендом региона</a:t>
            </a:r>
            <a:endParaRPr lang="en-US" sz="200" dirty="0">
              <a:solidFill>
                <a:schemeClr val="accent3"/>
              </a:solidFill>
            </a:endParaRPr>
          </a:p>
        </p:txBody>
      </p:sp>
      <p:sp>
        <p:nvSpPr>
          <p:cNvPr id="161" name="Прямоугольник 160"/>
          <p:cNvSpPr/>
          <p:nvPr/>
        </p:nvSpPr>
        <p:spPr>
          <a:xfrm>
            <a:off x="8185511" y="4514421"/>
            <a:ext cx="527709" cy="3744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200"/>
              </a:lnSpc>
            </a:pPr>
            <a:r>
              <a:rPr lang="ru-RU" sz="2400" b="1" dirty="0">
                <a:solidFill>
                  <a:schemeClr val="accent1"/>
                </a:solidFill>
                <a:highlight>
                  <a:srgbClr val="000000">
                    <a:alpha val="0"/>
                  </a:srgbClr>
                </a:highlight>
                <a:latin typeface="Roboto Bk" pitchFamily="2" charset="0"/>
                <a:ea typeface="Roboto Bk" pitchFamily="2" charset="0"/>
              </a:rPr>
              <a:t>08</a:t>
            </a:r>
            <a:endParaRPr lang="en-US" sz="2400" b="1" dirty="0">
              <a:solidFill>
                <a:schemeClr val="accent1"/>
              </a:solidFill>
              <a:highlight>
                <a:srgbClr val="000000">
                  <a:alpha val="0"/>
                </a:srgbClr>
              </a:highlight>
              <a:latin typeface="Roboto Bk" pitchFamily="2" charset="0"/>
              <a:ea typeface="Roboto Bk" pitchFamily="2" charset="0"/>
            </a:endParaRPr>
          </a:p>
        </p:txBody>
      </p:sp>
      <p:cxnSp>
        <p:nvCxnSpPr>
          <p:cNvPr id="162" name="Прямая соединительная линия 161"/>
          <p:cNvCxnSpPr/>
          <p:nvPr/>
        </p:nvCxnSpPr>
        <p:spPr>
          <a:xfrm flipV="1">
            <a:off x="1208587" y="5169894"/>
            <a:ext cx="9804183" cy="522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extBox 162"/>
          <p:cNvSpPr txBox="1"/>
          <p:nvPr/>
        </p:nvSpPr>
        <p:spPr>
          <a:xfrm>
            <a:off x="2417722" y="5355484"/>
            <a:ext cx="1956874" cy="934478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r>
              <a:rPr lang="ru-RU" sz="1400" dirty="0"/>
              <a:t>Практико-интегрированное обучение для студентов</a:t>
            </a:r>
            <a:endParaRPr lang="en-US" sz="1000" dirty="0"/>
          </a:p>
        </p:txBody>
      </p:sp>
      <p:sp>
        <p:nvSpPr>
          <p:cNvPr id="164" name="Прямоугольник 163"/>
          <p:cNvSpPr/>
          <p:nvPr/>
        </p:nvSpPr>
        <p:spPr>
          <a:xfrm>
            <a:off x="1199783" y="5644886"/>
            <a:ext cx="527709" cy="3744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200"/>
              </a:lnSpc>
            </a:pPr>
            <a:r>
              <a:rPr lang="ru-RU" sz="2400" b="1" dirty="0">
                <a:solidFill>
                  <a:schemeClr val="accent1"/>
                </a:solidFill>
                <a:highlight>
                  <a:srgbClr val="000000">
                    <a:alpha val="0"/>
                  </a:srgbClr>
                </a:highlight>
                <a:latin typeface="Roboto Bk" pitchFamily="2" charset="0"/>
                <a:ea typeface="Roboto Bk" pitchFamily="2" charset="0"/>
              </a:rPr>
              <a:t>03</a:t>
            </a:r>
            <a:endParaRPr lang="en-US" sz="2400" b="1" dirty="0">
              <a:solidFill>
                <a:schemeClr val="accent1"/>
              </a:solidFill>
              <a:highlight>
                <a:srgbClr val="000000">
                  <a:alpha val="0"/>
                </a:srgbClr>
              </a:highlight>
              <a:latin typeface="Roboto Bk" pitchFamily="2" charset="0"/>
              <a:ea typeface="Roboto Bk" pitchFamily="2" charset="0"/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5794689" y="5355484"/>
            <a:ext cx="2303376" cy="719034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r>
              <a:rPr lang="ru-RU" sz="1400" dirty="0"/>
              <a:t>Создание «мягкой силы» для правительства Приморского края</a:t>
            </a:r>
          </a:p>
        </p:txBody>
      </p:sp>
      <p:sp>
        <p:nvSpPr>
          <p:cNvPr id="166" name="Прямоугольник 165"/>
          <p:cNvSpPr/>
          <p:nvPr/>
        </p:nvSpPr>
        <p:spPr>
          <a:xfrm>
            <a:off x="4808916" y="5644886"/>
            <a:ext cx="527709" cy="3744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200"/>
              </a:lnSpc>
            </a:pPr>
            <a:r>
              <a:rPr lang="ru-RU" sz="2400" b="1" dirty="0">
                <a:solidFill>
                  <a:schemeClr val="accent1"/>
                </a:solidFill>
                <a:highlight>
                  <a:srgbClr val="000000">
                    <a:alpha val="0"/>
                  </a:srgbClr>
                </a:highlight>
                <a:latin typeface="Roboto Bk" pitchFamily="2" charset="0"/>
                <a:ea typeface="Roboto Bk" pitchFamily="2" charset="0"/>
              </a:rPr>
              <a:t>06</a:t>
            </a:r>
            <a:endParaRPr lang="en-US" sz="2400" b="1" dirty="0">
              <a:solidFill>
                <a:schemeClr val="accent1"/>
              </a:solidFill>
              <a:highlight>
                <a:srgbClr val="000000">
                  <a:alpha val="0"/>
                </a:srgbClr>
              </a:highlight>
              <a:latin typeface="Roboto Bk" pitchFamily="2" charset="0"/>
              <a:ea typeface="Roboto Bk" pitchFamily="2" charset="0"/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9170131" y="5315634"/>
            <a:ext cx="1964507" cy="719034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r>
              <a:rPr lang="ru-RU" sz="1400" dirty="0"/>
              <a:t>Развитие и популяризация делового туризма</a:t>
            </a:r>
            <a:endParaRPr lang="en-US" sz="800" dirty="0">
              <a:solidFill>
                <a:schemeClr val="accent3"/>
              </a:solidFill>
            </a:endParaRPr>
          </a:p>
        </p:txBody>
      </p:sp>
      <p:sp>
        <p:nvSpPr>
          <p:cNvPr id="168" name="Прямоугольник 167"/>
          <p:cNvSpPr/>
          <p:nvPr/>
        </p:nvSpPr>
        <p:spPr>
          <a:xfrm>
            <a:off x="8185511" y="5644886"/>
            <a:ext cx="527709" cy="3744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200"/>
              </a:lnSpc>
            </a:pPr>
            <a:r>
              <a:rPr lang="ru-RU" sz="2400" b="1" dirty="0">
                <a:solidFill>
                  <a:schemeClr val="accent1"/>
                </a:solidFill>
                <a:highlight>
                  <a:srgbClr val="000000">
                    <a:alpha val="0"/>
                  </a:srgbClr>
                </a:highlight>
                <a:latin typeface="Roboto Bk" pitchFamily="2" charset="0"/>
                <a:ea typeface="Roboto Bk" pitchFamily="2" charset="0"/>
              </a:rPr>
              <a:t>09</a:t>
            </a:r>
            <a:endParaRPr lang="en-US" sz="2400" b="1" dirty="0">
              <a:solidFill>
                <a:schemeClr val="accent1"/>
              </a:solidFill>
              <a:highlight>
                <a:srgbClr val="000000">
                  <a:alpha val="0"/>
                </a:srgbClr>
              </a:highlight>
              <a:latin typeface="Roboto Bk" pitchFamily="2" charset="0"/>
              <a:ea typeface="Roboto Bk" pitchFamily="2" charset="0"/>
            </a:endParaRPr>
          </a:p>
        </p:txBody>
      </p:sp>
      <p:sp>
        <p:nvSpPr>
          <p:cNvPr id="195" name="Rectangle 5"/>
          <p:cNvSpPr/>
          <p:nvPr/>
        </p:nvSpPr>
        <p:spPr>
          <a:xfrm>
            <a:off x="6003121" y="2011464"/>
            <a:ext cx="2416809" cy="86402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0" dist="2540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ru-RU" sz="1400" b="1" dirty="0">
                <a:solidFill>
                  <a:schemeClr val="bg1"/>
                </a:solidFill>
                <a:ea typeface="Open Sans" charset="0"/>
                <a:cs typeface="Open Sans" charset="0"/>
              </a:rPr>
              <a:t>Создание фонда «Поддержка предпринимательских инициатив»</a:t>
            </a:r>
            <a:endParaRPr lang="en-US" sz="1400" b="1" dirty="0">
              <a:solidFill>
                <a:schemeClr val="bg1"/>
              </a:solidFill>
              <a:ea typeface="Open Sans" charset="0"/>
              <a:cs typeface="Open Sans" charset="0"/>
            </a:endParaRPr>
          </a:p>
        </p:txBody>
      </p:sp>
      <p:grpSp>
        <p:nvGrpSpPr>
          <p:cNvPr id="197" name="Группа 196"/>
          <p:cNvGrpSpPr/>
          <p:nvPr/>
        </p:nvGrpSpPr>
        <p:grpSpPr>
          <a:xfrm>
            <a:off x="8546507" y="-16286"/>
            <a:ext cx="3645493" cy="1785778"/>
            <a:chOff x="8546507" y="-16286"/>
            <a:chExt cx="3645493" cy="1785778"/>
          </a:xfrm>
        </p:grpSpPr>
        <p:grpSp>
          <p:nvGrpSpPr>
            <p:cNvPr id="180" name="Group 32"/>
            <p:cNvGrpSpPr/>
            <p:nvPr/>
          </p:nvGrpSpPr>
          <p:grpSpPr>
            <a:xfrm>
              <a:off x="8546507" y="-16286"/>
              <a:ext cx="3645493" cy="1785778"/>
              <a:chOff x="1814072" y="3437888"/>
              <a:chExt cx="2325277" cy="1352991"/>
            </a:xfrm>
            <a:effectLst>
              <a:outerShdw blurRad="762000" dist="254000" dir="5400000" algn="t" rotWithShape="0">
                <a:prstClr val="black">
                  <a:alpha val="30000"/>
                </a:prstClr>
              </a:outerShdw>
            </a:effectLst>
          </p:grpSpPr>
          <p:sp>
            <p:nvSpPr>
              <p:cNvPr id="181" name="Rectangle 33"/>
              <p:cNvSpPr/>
              <p:nvPr/>
            </p:nvSpPr>
            <p:spPr>
              <a:xfrm>
                <a:off x="1814072" y="3437889"/>
                <a:ext cx="2325277" cy="135299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1999" tIns="324000" rIns="180000" bIns="396000" rtlCol="0" anchor="b"/>
              <a:lstStyle/>
              <a:p>
                <a:pPr algn="ctr">
                  <a:lnSpc>
                    <a:spcPct val="130000"/>
                  </a:lnSpc>
                  <a:spcBef>
                    <a:spcPts val="1000"/>
                  </a:spcBef>
                </a:pPr>
                <a:endParaRPr lang="en-US" sz="1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2" name="Rectangle 34"/>
              <p:cNvSpPr/>
              <p:nvPr/>
            </p:nvSpPr>
            <p:spPr>
              <a:xfrm flipV="1">
                <a:off x="1814072" y="3437888"/>
                <a:ext cx="2325277" cy="5163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1999" tIns="324000" rIns="180000" rtlCol="0" anchor="t"/>
              <a:lstStyle/>
              <a:p>
                <a:pPr>
                  <a:lnSpc>
                    <a:spcPct val="130000"/>
                  </a:lnSpc>
                  <a:spcBef>
                    <a:spcPts val="1000"/>
                  </a:spcBef>
                </a:pPr>
                <a:endParaRPr lang="en-US" sz="1000" dirty="0">
                  <a:solidFill>
                    <a:schemeClr val="tx1">
                      <a:alpha val="70000"/>
                    </a:schemeClr>
                  </a:solidFill>
                </a:endParaRPr>
              </a:p>
            </p:txBody>
          </p:sp>
        </p:grpSp>
        <p:sp>
          <p:nvSpPr>
            <p:cNvPr id="191" name="TextBox 190"/>
            <p:cNvSpPr txBox="1"/>
            <p:nvPr/>
          </p:nvSpPr>
          <p:spPr>
            <a:xfrm>
              <a:off x="9392755" y="275196"/>
              <a:ext cx="2406763" cy="12926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Bef>
                  <a:spcPts val="1200"/>
                </a:spcBef>
                <a:spcAft>
                  <a:spcPts val="1200"/>
                </a:spcAft>
              </a:pPr>
              <a:r>
                <a:rPr lang="ru-RU" sz="1400" b="1" dirty="0">
                  <a:solidFill>
                    <a:schemeClr val="bg1"/>
                  </a:solidFill>
                </a:rPr>
                <a:t>Важной тенденцией, заставляющей наращивать усилия в области маркетинга и брендинга территории – развитие туризма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92" name="Freeform 11">
              <a:extLst>
                <a:ext uri="{FF2B5EF4-FFF2-40B4-BE49-F238E27FC236}">
                  <a16:creationId xmlns:a16="http://schemas.microsoft.com/office/drawing/2014/main" id="{A603963E-F686-42CA-ACDD-7D7733969A8B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804970" y="290943"/>
              <a:ext cx="356886" cy="360000"/>
            </a:xfrm>
            <a:custGeom>
              <a:avLst/>
              <a:gdLst>
                <a:gd name="T0" fmla="*/ 143 w 160"/>
                <a:gd name="T1" fmla="*/ 0 h 160"/>
                <a:gd name="T2" fmla="*/ 17 w 160"/>
                <a:gd name="T3" fmla="*/ 0 h 160"/>
                <a:gd name="T4" fmla="*/ 0 w 160"/>
                <a:gd name="T5" fmla="*/ 17 h 160"/>
                <a:gd name="T6" fmla="*/ 0 w 160"/>
                <a:gd name="T7" fmla="*/ 143 h 160"/>
                <a:gd name="T8" fmla="*/ 17 w 160"/>
                <a:gd name="T9" fmla="*/ 160 h 160"/>
                <a:gd name="T10" fmla="*/ 143 w 160"/>
                <a:gd name="T11" fmla="*/ 160 h 160"/>
                <a:gd name="T12" fmla="*/ 160 w 160"/>
                <a:gd name="T13" fmla="*/ 143 h 160"/>
                <a:gd name="T14" fmla="*/ 160 w 160"/>
                <a:gd name="T15" fmla="*/ 17 h 160"/>
                <a:gd name="T16" fmla="*/ 143 w 160"/>
                <a:gd name="T17" fmla="*/ 0 h 160"/>
                <a:gd name="T18" fmla="*/ 152 w 160"/>
                <a:gd name="T19" fmla="*/ 143 h 160"/>
                <a:gd name="T20" fmla="*/ 143 w 160"/>
                <a:gd name="T21" fmla="*/ 152 h 160"/>
                <a:gd name="T22" fmla="*/ 17 w 160"/>
                <a:gd name="T23" fmla="*/ 152 h 160"/>
                <a:gd name="T24" fmla="*/ 8 w 160"/>
                <a:gd name="T25" fmla="*/ 143 h 160"/>
                <a:gd name="T26" fmla="*/ 8 w 160"/>
                <a:gd name="T27" fmla="*/ 17 h 160"/>
                <a:gd name="T28" fmla="*/ 17 w 160"/>
                <a:gd name="T29" fmla="*/ 8 h 160"/>
                <a:gd name="T30" fmla="*/ 143 w 160"/>
                <a:gd name="T31" fmla="*/ 8 h 160"/>
                <a:gd name="T32" fmla="*/ 152 w 160"/>
                <a:gd name="T33" fmla="*/ 17 h 160"/>
                <a:gd name="T34" fmla="*/ 152 w 160"/>
                <a:gd name="T35" fmla="*/ 143 h 160"/>
                <a:gd name="T36" fmla="*/ 104 w 160"/>
                <a:gd name="T37" fmla="*/ 58 h 160"/>
                <a:gd name="T38" fmla="*/ 69 w 160"/>
                <a:gd name="T39" fmla="*/ 93 h 160"/>
                <a:gd name="T40" fmla="*/ 56 w 160"/>
                <a:gd name="T41" fmla="*/ 80 h 160"/>
                <a:gd name="T42" fmla="*/ 50 w 160"/>
                <a:gd name="T43" fmla="*/ 80 h 160"/>
                <a:gd name="T44" fmla="*/ 50 w 160"/>
                <a:gd name="T45" fmla="*/ 86 h 160"/>
                <a:gd name="T46" fmla="*/ 66 w 160"/>
                <a:gd name="T47" fmla="*/ 102 h 160"/>
                <a:gd name="T48" fmla="*/ 69 w 160"/>
                <a:gd name="T49" fmla="*/ 103 h 160"/>
                <a:gd name="T50" fmla="*/ 69 w 160"/>
                <a:gd name="T51" fmla="*/ 103 h 160"/>
                <a:gd name="T52" fmla="*/ 72 w 160"/>
                <a:gd name="T53" fmla="*/ 102 h 160"/>
                <a:gd name="T54" fmla="*/ 110 w 160"/>
                <a:gd name="T55" fmla="*/ 64 h 160"/>
                <a:gd name="T56" fmla="*/ 110 w 160"/>
                <a:gd name="T57" fmla="*/ 58 h 160"/>
                <a:gd name="T58" fmla="*/ 104 w 160"/>
                <a:gd name="T59" fmla="*/ 58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0" h="160">
                  <a:moveTo>
                    <a:pt x="143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0" y="152"/>
                    <a:pt x="8" y="160"/>
                    <a:pt x="17" y="160"/>
                  </a:cubicBezTo>
                  <a:cubicBezTo>
                    <a:pt x="143" y="160"/>
                    <a:pt x="143" y="160"/>
                    <a:pt x="143" y="160"/>
                  </a:cubicBezTo>
                  <a:cubicBezTo>
                    <a:pt x="152" y="160"/>
                    <a:pt x="160" y="152"/>
                    <a:pt x="160" y="143"/>
                  </a:cubicBezTo>
                  <a:cubicBezTo>
                    <a:pt x="160" y="17"/>
                    <a:pt x="160" y="17"/>
                    <a:pt x="160" y="17"/>
                  </a:cubicBezTo>
                  <a:cubicBezTo>
                    <a:pt x="160" y="8"/>
                    <a:pt x="152" y="0"/>
                    <a:pt x="143" y="0"/>
                  </a:cubicBezTo>
                  <a:close/>
                  <a:moveTo>
                    <a:pt x="152" y="143"/>
                  </a:moveTo>
                  <a:cubicBezTo>
                    <a:pt x="152" y="148"/>
                    <a:pt x="148" y="152"/>
                    <a:pt x="143" y="152"/>
                  </a:cubicBezTo>
                  <a:cubicBezTo>
                    <a:pt x="17" y="152"/>
                    <a:pt x="17" y="152"/>
                    <a:pt x="17" y="152"/>
                  </a:cubicBezTo>
                  <a:cubicBezTo>
                    <a:pt x="12" y="152"/>
                    <a:pt x="8" y="148"/>
                    <a:pt x="8" y="143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2"/>
                    <a:pt x="12" y="8"/>
                    <a:pt x="17" y="8"/>
                  </a:cubicBezTo>
                  <a:cubicBezTo>
                    <a:pt x="143" y="8"/>
                    <a:pt x="143" y="8"/>
                    <a:pt x="143" y="8"/>
                  </a:cubicBezTo>
                  <a:cubicBezTo>
                    <a:pt x="148" y="8"/>
                    <a:pt x="152" y="12"/>
                    <a:pt x="152" y="17"/>
                  </a:cubicBezTo>
                  <a:lnTo>
                    <a:pt x="152" y="143"/>
                  </a:lnTo>
                  <a:close/>
                  <a:moveTo>
                    <a:pt x="104" y="58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54" y="79"/>
                    <a:pt x="52" y="79"/>
                    <a:pt x="50" y="80"/>
                  </a:cubicBezTo>
                  <a:cubicBezTo>
                    <a:pt x="48" y="82"/>
                    <a:pt x="48" y="84"/>
                    <a:pt x="50" y="86"/>
                  </a:cubicBezTo>
                  <a:cubicBezTo>
                    <a:pt x="66" y="102"/>
                    <a:pt x="66" y="102"/>
                    <a:pt x="66" y="102"/>
                  </a:cubicBezTo>
                  <a:cubicBezTo>
                    <a:pt x="67" y="103"/>
                    <a:pt x="68" y="103"/>
                    <a:pt x="69" y="103"/>
                  </a:cubicBezTo>
                  <a:cubicBezTo>
                    <a:pt x="69" y="103"/>
                    <a:pt x="69" y="103"/>
                    <a:pt x="69" y="103"/>
                  </a:cubicBezTo>
                  <a:cubicBezTo>
                    <a:pt x="70" y="103"/>
                    <a:pt x="71" y="103"/>
                    <a:pt x="72" y="102"/>
                  </a:cubicBezTo>
                  <a:cubicBezTo>
                    <a:pt x="110" y="64"/>
                    <a:pt x="110" y="64"/>
                    <a:pt x="110" y="64"/>
                  </a:cubicBezTo>
                  <a:cubicBezTo>
                    <a:pt x="112" y="62"/>
                    <a:pt x="112" y="60"/>
                    <a:pt x="110" y="58"/>
                  </a:cubicBezTo>
                  <a:cubicBezTo>
                    <a:pt x="108" y="57"/>
                    <a:pt x="106" y="57"/>
                    <a:pt x="104" y="5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0" name="Rectangle 10"/>
          <p:cNvSpPr/>
          <p:nvPr/>
        </p:nvSpPr>
        <p:spPr>
          <a:xfrm>
            <a:off x="972174" y="6288414"/>
            <a:ext cx="11219827" cy="56404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0" rtlCol="0" anchor="ctr"/>
          <a:lstStyle/>
          <a:p>
            <a:pPr algn="r"/>
            <a:r>
              <a:rPr lang="ru-RU" sz="1400" b="1" dirty="0">
                <a:solidFill>
                  <a:schemeClr val="tx1"/>
                </a:solidFill>
              </a:rPr>
              <a:t>Разработка программ отдыха в формате санаторно-курортного пребывания для всех категорий граждан !   </a:t>
            </a:r>
          </a:p>
        </p:txBody>
      </p:sp>
      <p:sp>
        <p:nvSpPr>
          <p:cNvPr id="199" name="Freeform 11">
            <a:extLst>
              <a:ext uri="{FF2B5EF4-FFF2-40B4-BE49-F238E27FC236}">
                <a16:creationId xmlns:a16="http://schemas.microsoft.com/office/drawing/2014/main" id="{A603963E-F686-42CA-ACDD-7D7733969A8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246027" y="6386081"/>
            <a:ext cx="356886" cy="360000"/>
          </a:xfrm>
          <a:custGeom>
            <a:avLst/>
            <a:gdLst>
              <a:gd name="T0" fmla="*/ 143 w 160"/>
              <a:gd name="T1" fmla="*/ 0 h 160"/>
              <a:gd name="T2" fmla="*/ 17 w 160"/>
              <a:gd name="T3" fmla="*/ 0 h 160"/>
              <a:gd name="T4" fmla="*/ 0 w 160"/>
              <a:gd name="T5" fmla="*/ 17 h 160"/>
              <a:gd name="T6" fmla="*/ 0 w 160"/>
              <a:gd name="T7" fmla="*/ 143 h 160"/>
              <a:gd name="T8" fmla="*/ 17 w 160"/>
              <a:gd name="T9" fmla="*/ 160 h 160"/>
              <a:gd name="T10" fmla="*/ 143 w 160"/>
              <a:gd name="T11" fmla="*/ 160 h 160"/>
              <a:gd name="T12" fmla="*/ 160 w 160"/>
              <a:gd name="T13" fmla="*/ 143 h 160"/>
              <a:gd name="T14" fmla="*/ 160 w 160"/>
              <a:gd name="T15" fmla="*/ 17 h 160"/>
              <a:gd name="T16" fmla="*/ 143 w 160"/>
              <a:gd name="T17" fmla="*/ 0 h 160"/>
              <a:gd name="T18" fmla="*/ 152 w 160"/>
              <a:gd name="T19" fmla="*/ 143 h 160"/>
              <a:gd name="T20" fmla="*/ 143 w 160"/>
              <a:gd name="T21" fmla="*/ 152 h 160"/>
              <a:gd name="T22" fmla="*/ 17 w 160"/>
              <a:gd name="T23" fmla="*/ 152 h 160"/>
              <a:gd name="T24" fmla="*/ 8 w 160"/>
              <a:gd name="T25" fmla="*/ 143 h 160"/>
              <a:gd name="T26" fmla="*/ 8 w 160"/>
              <a:gd name="T27" fmla="*/ 17 h 160"/>
              <a:gd name="T28" fmla="*/ 17 w 160"/>
              <a:gd name="T29" fmla="*/ 8 h 160"/>
              <a:gd name="T30" fmla="*/ 143 w 160"/>
              <a:gd name="T31" fmla="*/ 8 h 160"/>
              <a:gd name="T32" fmla="*/ 152 w 160"/>
              <a:gd name="T33" fmla="*/ 17 h 160"/>
              <a:gd name="T34" fmla="*/ 152 w 160"/>
              <a:gd name="T35" fmla="*/ 143 h 160"/>
              <a:gd name="T36" fmla="*/ 104 w 160"/>
              <a:gd name="T37" fmla="*/ 58 h 160"/>
              <a:gd name="T38" fmla="*/ 69 w 160"/>
              <a:gd name="T39" fmla="*/ 93 h 160"/>
              <a:gd name="T40" fmla="*/ 56 w 160"/>
              <a:gd name="T41" fmla="*/ 80 h 160"/>
              <a:gd name="T42" fmla="*/ 50 w 160"/>
              <a:gd name="T43" fmla="*/ 80 h 160"/>
              <a:gd name="T44" fmla="*/ 50 w 160"/>
              <a:gd name="T45" fmla="*/ 86 h 160"/>
              <a:gd name="T46" fmla="*/ 66 w 160"/>
              <a:gd name="T47" fmla="*/ 102 h 160"/>
              <a:gd name="T48" fmla="*/ 69 w 160"/>
              <a:gd name="T49" fmla="*/ 103 h 160"/>
              <a:gd name="T50" fmla="*/ 69 w 160"/>
              <a:gd name="T51" fmla="*/ 103 h 160"/>
              <a:gd name="T52" fmla="*/ 72 w 160"/>
              <a:gd name="T53" fmla="*/ 102 h 160"/>
              <a:gd name="T54" fmla="*/ 110 w 160"/>
              <a:gd name="T55" fmla="*/ 64 h 160"/>
              <a:gd name="T56" fmla="*/ 110 w 160"/>
              <a:gd name="T57" fmla="*/ 58 h 160"/>
              <a:gd name="T58" fmla="*/ 104 w 160"/>
              <a:gd name="T59" fmla="*/ 58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60" h="160">
                <a:moveTo>
                  <a:pt x="143" y="0"/>
                </a:moveTo>
                <a:cubicBezTo>
                  <a:pt x="17" y="0"/>
                  <a:pt x="17" y="0"/>
                  <a:pt x="17" y="0"/>
                </a:cubicBezTo>
                <a:cubicBezTo>
                  <a:pt x="8" y="0"/>
                  <a:pt x="0" y="8"/>
                  <a:pt x="0" y="17"/>
                </a:cubicBezTo>
                <a:cubicBezTo>
                  <a:pt x="0" y="143"/>
                  <a:pt x="0" y="143"/>
                  <a:pt x="0" y="143"/>
                </a:cubicBezTo>
                <a:cubicBezTo>
                  <a:pt x="0" y="152"/>
                  <a:pt x="8" y="160"/>
                  <a:pt x="17" y="160"/>
                </a:cubicBezTo>
                <a:cubicBezTo>
                  <a:pt x="143" y="160"/>
                  <a:pt x="143" y="160"/>
                  <a:pt x="143" y="160"/>
                </a:cubicBezTo>
                <a:cubicBezTo>
                  <a:pt x="152" y="160"/>
                  <a:pt x="160" y="152"/>
                  <a:pt x="160" y="143"/>
                </a:cubicBezTo>
                <a:cubicBezTo>
                  <a:pt x="160" y="17"/>
                  <a:pt x="160" y="17"/>
                  <a:pt x="160" y="17"/>
                </a:cubicBezTo>
                <a:cubicBezTo>
                  <a:pt x="160" y="8"/>
                  <a:pt x="152" y="0"/>
                  <a:pt x="143" y="0"/>
                </a:cubicBezTo>
                <a:close/>
                <a:moveTo>
                  <a:pt x="152" y="143"/>
                </a:moveTo>
                <a:cubicBezTo>
                  <a:pt x="152" y="148"/>
                  <a:pt x="148" y="152"/>
                  <a:pt x="143" y="152"/>
                </a:cubicBezTo>
                <a:cubicBezTo>
                  <a:pt x="17" y="152"/>
                  <a:pt x="17" y="152"/>
                  <a:pt x="17" y="152"/>
                </a:cubicBezTo>
                <a:cubicBezTo>
                  <a:pt x="12" y="152"/>
                  <a:pt x="8" y="148"/>
                  <a:pt x="8" y="143"/>
                </a:cubicBezTo>
                <a:cubicBezTo>
                  <a:pt x="8" y="17"/>
                  <a:pt x="8" y="17"/>
                  <a:pt x="8" y="17"/>
                </a:cubicBezTo>
                <a:cubicBezTo>
                  <a:pt x="8" y="12"/>
                  <a:pt x="12" y="8"/>
                  <a:pt x="17" y="8"/>
                </a:cubicBezTo>
                <a:cubicBezTo>
                  <a:pt x="143" y="8"/>
                  <a:pt x="143" y="8"/>
                  <a:pt x="143" y="8"/>
                </a:cubicBezTo>
                <a:cubicBezTo>
                  <a:pt x="148" y="8"/>
                  <a:pt x="152" y="12"/>
                  <a:pt x="152" y="17"/>
                </a:cubicBezTo>
                <a:lnTo>
                  <a:pt x="152" y="143"/>
                </a:lnTo>
                <a:close/>
                <a:moveTo>
                  <a:pt x="104" y="58"/>
                </a:moveTo>
                <a:cubicBezTo>
                  <a:pt x="69" y="93"/>
                  <a:pt x="69" y="93"/>
                  <a:pt x="69" y="93"/>
                </a:cubicBezTo>
                <a:cubicBezTo>
                  <a:pt x="56" y="80"/>
                  <a:pt x="56" y="80"/>
                  <a:pt x="56" y="80"/>
                </a:cubicBezTo>
                <a:cubicBezTo>
                  <a:pt x="54" y="79"/>
                  <a:pt x="52" y="79"/>
                  <a:pt x="50" y="80"/>
                </a:cubicBezTo>
                <a:cubicBezTo>
                  <a:pt x="48" y="82"/>
                  <a:pt x="48" y="84"/>
                  <a:pt x="50" y="86"/>
                </a:cubicBezTo>
                <a:cubicBezTo>
                  <a:pt x="66" y="102"/>
                  <a:pt x="66" y="102"/>
                  <a:pt x="66" y="102"/>
                </a:cubicBezTo>
                <a:cubicBezTo>
                  <a:pt x="67" y="103"/>
                  <a:pt x="68" y="103"/>
                  <a:pt x="69" y="103"/>
                </a:cubicBezTo>
                <a:cubicBezTo>
                  <a:pt x="69" y="103"/>
                  <a:pt x="69" y="103"/>
                  <a:pt x="69" y="103"/>
                </a:cubicBezTo>
                <a:cubicBezTo>
                  <a:pt x="70" y="103"/>
                  <a:pt x="71" y="103"/>
                  <a:pt x="72" y="102"/>
                </a:cubicBezTo>
                <a:cubicBezTo>
                  <a:pt x="110" y="64"/>
                  <a:pt x="110" y="64"/>
                  <a:pt x="110" y="64"/>
                </a:cubicBezTo>
                <a:cubicBezTo>
                  <a:pt x="112" y="62"/>
                  <a:pt x="112" y="60"/>
                  <a:pt x="110" y="58"/>
                </a:cubicBezTo>
                <a:cubicBezTo>
                  <a:pt x="108" y="57"/>
                  <a:pt x="106" y="57"/>
                  <a:pt x="104" y="58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1" name="Rectangle 5"/>
          <p:cNvSpPr/>
          <p:nvPr/>
        </p:nvSpPr>
        <p:spPr>
          <a:xfrm>
            <a:off x="3670815" y="2008573"/>
            <a:ext cx="2205729" cy="85214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0" dist="2540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ru-RU" sz="1400" b="1" dirty="0">
                <a:solidFill>
                  <a:schemeClr val="bg1"/>
                </a:solidFill>
                <a:ea typeface="Open Sans" charset="0"/>
                <a:cs typeface="Open Sans" charset="0"/>
              </a:rPr>
              <a:t>Собственная программа КСО</a:t>
            </a:r>
            <a:endParaRPr lang="en-US" sz="1400" b="1" dirty="0">
              <a:solidFill>
                <a:schemeClr val="bg1"/>
              </a:solidFill>
              <a:ea typeface="Open Sans" charset="0"/>
              <a:cs typeface="Open Sans" charset="0"/>
            </a:endParaRPr>
          </a:p>
        </p:txBody>
      </p:sp>
      <p:sp>
        <p:nvSpPr>
          <p:cNvPr id="202" name="Rectangle 5"/>
          <p:cNvSpPr/>
          <p:nvPr/>
        </p:nvSpPr>
        <p:spPr>
          <a:xfrm>
            <a:off x="8546507" y="2008573"/>
            <a:ext cx="2749850" cy="866913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0" dist="2540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ru-RU" sz="1400" b="1" dirty="0">
                <a:solidFill>
                  <a:schemeClr val="bg1"/>
                </a:solidFill>
                <a:ea typeface="Open Sans" charset="0"/>
                <a:cs typeface="Open Sans" charset="0"/>
              </a:rPr>
              <a:t>Создание фонда «Материнский капитал»</a:t>
            </a:r>
            <a:endParaRPr lang="en-US" sz="1400" b="1" dirty="0">
              <a:solidFill>
                <a:schemeClr val="bg1"/>
              </a:solidFill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28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" presetClass="entr" presetSubtype="4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50" dur="500" fill="hold"/>
                                        <p:tgtEl>
                                          <p:spTgt spid="19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58" dur="500" fill="hold"/>
                                        <p:tgtEl>
                                          <p:spTgt spid="20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63" dur="5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 animBg="1"/>
      <p:bldP spid="150" grpId="1" animBg="1"/>
      <p:bldP spid="26" grpId="0"/>
      <p:bldP spid="151" grpId="0"/>
      <p:bldP spid="153" grpId="0"/>
      <p:bldP spid="156" grpId="0"/>
      <p:bldP spid="158" grpId="0"/>
      <p:bldP spid="160" grpId="0"/>
      <p:bldP spid="163" grpId="0"/>
      <p:bldP spid="165" grpId="0"/>
      <p:bldP spid="167" grpId="0"/>
      <p:bldP spid="195" grpId="0" animBg="1"/>
      <p:bldP spid="195" grpId="1" animBg="1"/>
      <p:bldP spid="200" grpId="0" animBg="1"/>
      <p:bldP spid="201" grpId="0" animBg="1"/>
      <p:bldP spid="201" grpId="1" animBg="1"/>
      <p:bldP spid="202" grpId="0" animBg="1"/>
      <p:bldP spid="20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4" r="24554"/>
          <a:stretch>
            <a:fillRect/>
          </a:stretch>
        </p:blipFill>
        <p:spPr>
          <a:xfrm>
            <a:off x="6205538" y="0"/>
            <a:ext cx="5986462" cy="6858000"/>
          </a:xfrm>
        </p:spPr>
      </p:pic>
      <p:sp>
        <p:nvSpPr>
          <p:cNvPr id="13" name="Rectangle 12"/>
          <p:cNvSpPr/>
          <p:nvPr/>
        </p:nvSpPr>
        <p:spPr>
          <a:xfrm>
            <a:off x="5192480" y="2740194"/>
            <a:ext cx="3339384" cy="228197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0" rtlCol="0" anchor="ctr"/>
          <a:lstStyle/>
          <a:p>
            <a:pPr algn="r"/>
            <a:endParaRPr lang="en-US" sz="1400" b="1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87957" y="745464"/>
            <a:ext cx="3880613" cy="14157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b="1" dirty="0"/>
              <a:t>Значимость проекта</a:t>
            </a:r>
          </a:p>
          <a:p>
            <a:r>
              <a:rPr lang="ru-RU" sz="2800" dirty="0"/>
              <a:t>для Приморского края</a:t>
            </a:r>
            <a:endParaRPr lang="en-US" sz="2800" dirty="0"/>
          </a:p>
        </p:txBody>
      </p:sp>
      <p:cxnSp>
        <p:nvCxnSpPr>
          <p:cNvPr id="40" name="Straight Connector 12"/>
          <p:cNvCxnSpPr/>
          <p:nvPr/>
        </p:nvCxnSpPr>
        <p:spPr>
          <a:xfrm>
            <a:off x="987956" y="2457292"/>
            <a:ext cx="134703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14" descr="ÐÐ¾ÑÐ¾Ð¶ÐµÐµ Ð¸Ð·Ð¾Ð±ÑÐ°Ð¶ÐµÐ½Ð¸Ðµ">
            <a:extLst>
              <a:ext uri="{FF2B5EF4-FFF2-40B4-BE49-F238E27FC236}">
                <a16:creationId xmlns:a16="http://schemas.microsoft.com/office/drawing/2014/main" id="{2183D03A-BA1D-4A5A-BE3C-D2345D714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177" y="3222688"/>
            <a:ext cx="1191990" cy="131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987957" y="3042315"/>
            <a:ext cx="3880612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/>
              <a:t>Мощный фактор, способствующий формированию и развитию имиджа Владивостока, отличительной особенностью которого является его ориентированность на культурную составляющую, которая преобразуется в положительный социально-экономический эффект, повышая уровень конкурентоспособности региона.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261369" y="5275448"/>
            <a:ext cx="1506823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3600" b="1" dirty="0">
                <a:solidFill>
                  <a:schemeClr val="accent1"/>
                </a:solidFill>
                <a:cs typeface="Arial" panose="020B0604020202020204" pitchFamily="34" charset="0"/>
              </a:rPr>
              <a:t>1 млн+</a:t>
            </a:r>
            <a:endParaRPr lang="en-US" sz="3600" b="1" dirty="0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402433" y="5862615"/>
            <a:ext cx="1224694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1600" dirty="0"/>
              <a:t>посетителей</a:t>
            </a:r>
          </a:p>
          <a:p>
            <a:pPr algn="ctr"/>
            <a:r>
              <a:rPr lang="ru-RU" sz="1600" dirty="0"/>
              <a:t>в год</a:t>
            </a:r>
            <a:endParaRPr lang="en-US" sz="1600" dirty="0"/>
          </a:p>
        </p:txBody>
      </p:sp>
      <p:sp>
        <p:nvSpPr>
          <p:cNvPr id="47" name="TextBox 46"/>
          <p:cNvSpPr txBox="1"/>
          <p:nvPr/>
        </p:nvSpPr>
        <p:spPr>
          <a:xfrm>
            <a:off x="3783337" y="5275448"/>
            <a:ext cx="1085233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3600" b="1" dirty="0">
                <a:solidFill>
                  <a:schemeClr val="accent1"/>
                </a:solidFill>
                <a:cs typeface="Arial" panose="020B0604020202020204" pitchFamily="34" charset="0"/>
              </a:rPr>
              <a:t>20 га</a:t>
            </a:r>
            <a:endParaRPr lang="en-US" sz="3600" b="1" dirty="0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881921" y="5862615"/>
            <a:ext cx="888064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1600" dirty="0"/>
              <a:t>площадь</a:t>
            </a:r>
          </a:p>
          <a:p>
            <a:pPr algn="ctr"/>
            <a:r>
              <a:rPr lang="ru-RU" sz="1600" dirty="0"/>
              <a:t>парка</a:t>
            </a:r>
            <a:endParaRPr lang="en-US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" y="767441"/>
            <a:ext cx="114300" cy="14116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Freeform 11">
            <a:extLst>
              <a:ext uri="{FF2B5EF4-FFF2-40B4-BE49-F238E27FC236}">
                <a16:creationId xmlns:a16="http://schemas.microsoft.com/office/drawing/2014/main" id="{A603963E-F686-42CA-ACDD-7D7733969A8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69428" y="2976999"/>
            <a:ext cx="356886" cy="360000"/>
          </a:xfrm>
          <a:custGeom>
            <a:avLst/>
            <a:gdLst>
              <a:gd name="T0" fmla="*/ 143 w 160"/>
              <a:gd name="T1" fmla="*/ 0 h 160"/>
              <a:gd name="T2" fmla="*/ 17 w 160"/>
              <a:gd name="T3" fmla="*/ 0 h 160"/>
              <a:gd name="T4" fmla="*/ 0 w 160"/>
              <a:gd name="T5" fmla="*/ 17 h 160"/>
              <a:gd name="T6" fmla="*/ 0 w 160"/>
              <a:gd name="T7" fmla="*/ 143 h 160"/>
              <a:gd name="T8" fmla="*/ 17 w 160"/>
              <a:gd name="T9" fmla="*/ 160 h 160"/>
              <a:gd name="T10" fmla="*/ 143 w 160"/>
              <a:gd name="T11" fmla="*/ 160 h 160"/>
              <a:gd name="T12" fmla="*/ 160 w 160"/>
              <a:gd name="T13" fmla="*/ 143 h 160"/>
              <a:gd name="T14" fmla="*/ 160 w 160"/>
              <a:gd name="T15" fmla="*/ 17 h 160"/>
              <a:gd name="T16" fmla="*/ 143 w 160"/>
              <a:gd name="T17" fmla="*/ 0 h 160"/>
              <a:gd name="T18" fmla="*/ 152 w 160"/>
              <a:gd name="T19" fmla="*/ 143 h 160"/>
              <a:gd name="T20" fmla="*/ 143 w 160"/>
              <a:gd name="T21" fmla="*/ 152 h 160"/>
              <a:gd name="T22" fmla="*/ 17 w 160"/>
              <a:gd name="T23" fmla="*/ 152 h 160"/>
              <a:gd name="T24" fmla="*/ 8 w 160"/>
              <a:gd name="T25" fmla="*/ 143 h 160"/>
              <a:gd name="T26" fmla="*/ 8 w 160"/>
              <a:gd name="T27" fmla="*/ 17 h 160"/>
              <a:gd name="T28" fmla="*/ 17 w 160"/>
              <a:gd name="T29" fmla="*/ 8 h 160"/>
              <a:gd name="T30" fmla="*/ 143 w 160"/>
              <a:gd name="T31" fmla="*/ 8 h 160"/>
              <a:gd name="T32" fmla="*/ 152 w 160"/>
              <a:gd name="T33" fmla="*/ 17 h 160"/>
              <a:gd name="T34" fmla="*/ 152 w 160"/>
              <a:gd name="T35" fmla="*/ 143 h 160"/>
              <a:gd name="T36" fmla="*/ 104 w 160"/>
              <a:gd name="T37" fmla="*/ 58 h 160"/>
              <a:gd name="T38" fmla="*/ 69 w 160"/>
              <a:gd name="T39" fmla="*/ 93 h 160"/>
              <a:gd name="T40" fmla="*/ 56 w 160"/>
              <a:gd name="T41" fmla="*/ 80 h 160"/>
              <a:gd name="T42" fmla="*/ 50 w 160"/>
              <a:gd name="T43" fmla="*/ 80 h 160"/>
              <a:gd name="T44" fmla="*/ 50 w 160"/>
              <a:gd name="T45" fmla="*/ 86 h 160"/>
              <a:gd name="T46" fmla="*/ 66 w 160"/>
              <a:gd name="T47" fmla="*/ 102 h 160"/>
              <a:gd name="T48" fmla="*/ 69 w 160"/>
              <a:gd name="T49" fmla="*/ 103 h 160"/>
              <a:gd name="T50" fmla="*/ 69 w 160"/>
              <a:gd name="T51" fmla="*/ 103 h 160"/>
              <a:gd name="T52" fmla="*/ 72 w 160"/>
              <a:gd name="T53" fmla="*/ 102 h 160"/>
              <a:gd name="T54" fmla="*/ 110 w 160"/>
              <a:gd name="T55" fmla="*/ 64 h 160"/>
              <a:gd name="T56" fmla="*/ 110 w 160"/>
              <a:gd name="T57" fmla="*/ 58 h 160"/>
              <a:gd name="T58" fmla="*/ 104 w 160"/>
              <a:gd name="T59" fmla="*/ 58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60" h="160">
                <a:moveTo>
                  <a:pt x="143" y="0"/>
                </a:moveTo>
                <a:cubicBezTo>
                  <a:pt x="17" y="0"/>
                  <a:pt x="17" y="0"/>
                  <a:pt x="17" y="0"/>
                </a:cubicBezTo>
                <a:cubicBezTo>
                  <a:pt x="8" y="0"/>
                  <a:pt x="0" y="8"/>
                  <a:pt x="0" y="17"/>
                </a:cubicBezTo>
                <a:cubicBezTo>
                  <a:pt x="0" y="143"/>
                  <a:pt x="0" y="143"/>
                  <a:pt x="0" y="143"/>
                </a:cubicBezTo>
                <a:cubicBezTo>
                  <a:pt x="0" y="152"/>
                  <a:pt x="8" y="160"/>
                  <a:pt x="17" y="160"/>
                </a:cubicBezTo>
                <a:cubicBezTo>
                  <a:pt x="143" y="160"/>
                  <a:pt x="143" y="160"/>
                  <a:pt x="143" y="160"/>
                </a:cubicBezTo>
                <a:cubicBezTo>
                  <a:pt x="152" y="160"/>
                  <a:pt x="160" y="152"/>
                  <a:pt x="160" y="143"/>
                </a:cubicBezTo>
                <a:cubicBezTo>
                  <a:pt x="160" y="17"/>
                  <a:pt x="160" y="17"/>
                  <a:pt x="160" y="17"/>
                </a:cubicBezTo>
                <a:cubicBezTo>
                  <a:pt x="160" y="8"/>
                  <a:pt x="152" y="0"/>
                  <a:pt x="143" y="0"/>
                </a:cubicBezTo>
                <a:close/>
                <a:moveTo>
                  <a:pt x="152" y="143"/>
                </a:moveTo>
                <a:cubicBezTo>
                  <a:pt x="152" y="148"/>
                  <a:pt x="148" y="152"/>
                  <a:pt x="143" y="152"/>
                </a:cubicBezTo>
                <a:cubicBezTo>
                  <a:pt x="17" y="152"/>
                  <a:pt x="17" y="152"/>
                  <a:pt x="17" y="152"/>
                </a:cubicBezTo>
                <a:cubicBezTo>
                  <a:pt x="12" y="152"/>
                  <a:pt x="8" y="148"/>
                  <a:pt x="8" y="143"/>
                </a:cubicBezTo>
                <a:cubicBezTo>
                  <a:pt x="8" y="17"/>
                  <a:pt x="8" y="17"/>
                  <a:pt x="8" y="17"/>
                </a:cubicBezTo>
                <a:cubicBezTo>
                  <a:pt x="8" y="12"/>
                  <a:pt x="12" y="8"/>
                  <a:pt x="17" y="8"/>
                </a:cubicBezTo>
                <a:cubicBezTo>
                  <a:pt x="143" y="8"/>
                  <a:pt x="143" y="8"/>
                  <a:pt x="143" y="8"/>
                </a:cubicBezTo>
                <a:cubicBezTo>
                  <a:pt x="148" y="8"/>
                  <a:pt x="152" y="12"/>
                  <a:pt x="152" y="17"/>
                </a:cubicBezTo>
                <a:lnTo>
                  <a:pt x="152" y="143"/>
                </a:lnTo>
                <a:close/>
                <a:moveTo>
                  <a:pt x="104" y="58"/>
                </a:moveTo>
                <a:cubicBezTo>
                  <a:pt x="69" y="93"/>
                  <a:pt x="69" y="93"/>
                  <a:pt x="69" y="93"/>
                </a:cubicBezTo>
                <a:cubicBezTo>
                  <a:pt x="56" y="80"/>
                  <a:pt x="56" y="80"/>
                  <a:pt x="56" y="80"/>
                </a:cubicBezTo>
                <a:cubicBezTo>
                  <a:pt x="54" y="79"/>
                  <a:pt x="52" y="79"/>
                  <a:pt x="50" y="80"/>
                </a:cubicBezTo>
                <a:cubicBezTo>
                  <a:pt x="48" y="82"/>
                  <a:pt x="48" y="84"/>
                  <a:pt x="50" y="86"/>
                </a:cubicBezTo>
                <a:cubicBezTo>
                  <a:pt x="66" y="102"/>
                  <a:pt x="66" y="102"/>
                  <a:pt x="66" y="102"/>
                </a:cubicBezTo>
                <a:cubicBezTo>
                  <a:pt x="67" y="103"/>
                  <a:pt x="68" y="103"/>
                  <a:pt x="69" y="103"/>
                </a:cubicBezTo>
                <a:cubicBezTo>
                  <a:pt x="69" y="103"/>
                  <a:pt x="69" y="103"/>
                  <a:pt x="69" y="103"/>
                </a:cubicBezTo>
                <a:cubicBezTo>
                  <a:pt x="70" y="103"/>
                  <a:pt x="71" y="103"/>
                  <a:pt x="72" y="102"/>
                </a:cubicBezTo>
                <a:cubicBezTo>
                  <a:pt x="110" y="64"/>
                  <a:pt x="110" y="64"/>
                  <a:pt x="110" y="64"/>
                </a:cubicBezTo>
                <a:cubicBezTo>
                  <a:pt x="112" y="62"/>
                  <a:pt x="112" y="60"/>
                  <a:pt x="110" y="58"/>
                </a:cubicBezTo>
                <a:cubicBezTo>
                  <a:pt x="108" y="57"/>
                  <a:pt x="106" y="57"/>
                  <a:pt x="104" y="58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88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theme/theme1.xml><?xml version="1.0" encoding="utf-8"?>
<a:theme xmlns:a="http://schemas.openxmlformats.org/drawingml/2006/main" name="Voodoo Powerpoint Template">
  <a:themeElements>
    <a:clrScheme name="Парк народов мира">
      <a:dk1>
        <a:srgbClr val="4F2710"/>
      </a:dk1>
      <a:lt1>
        <a:sysClr val="window" lastClr="FFFFFF"/>
      </a:lt1>
      <a:dk2>
        <a:srgbClr val="3E5723"/>
      </a:dk2>
      <a:lt2>
        <a:srgbClr val="E2EFD6"/>
      </a:lt2>
      <a:accent1>
        <a:srgbClr val="C2D231"/>
      </a:accent1>
      <a:accent2>
        <a:srgbClr val="6C9F2E"/>
      </a:accent2>
      <a:accent3>
        <a:srgbClr val="3E5723"/>
      </a:accent3>
      <a:accent4>
        <a:srgbClr val="9C511B"/>
      </a:accent4>
      <a:accent5>
        <a:srgbClr val="65300D"/>
      </a:accent5>
      <a:accent6>
        <a:srgbClr val="65300D"/>
      </a:accent6>
      <a:hlink>
        <a:srgbClr val="C2D231"/>
      </a:hlink>
      <a:folHlink>
        <a:srgbClr val="6C9F2E"/>
      </a:folHlink>
    </a:clrScheme>
    <a:fontScheme name="Парк народов мира">
      <a:majorFont>
        <a:latin typeface="monly"/>
        <a:ea typeface=""/>
        <a:cs typeface=""/>
      </a:majorFont>
      <a:minorFont>
        <a:latin typeface="Roboto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36000" rIns="216000" bIns="36000" rtlCol="0">
        <a:spAutoFit/>
      </a:bodyPr>
      <a:lstStyle>
        <a:defPPr>
          <a:lnSpc>
            <a:spcPct val="130000"/>
          </a:lnSpc>
          <a:spcBef>
            <a:spcPts val="1000"/>
          </a:spcBef>
          <a:defRPr sz="1400"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&amp;D-Powerpoint Template_16x9" id="{D6003E70-2833-4847-828A-A182BBF6C8FF}" vid="{85D7DE89-D8E2-D743-952C-ED1FA0F18479}"/>
    </a:ext>
  </a:extLst>
</a:theme>
</file>

<file path=ppt/theme/theme2.xml><?xml version="1.0" encoding="utf-8"?>
<a:theme xmlns:a="http://schemas.openxmlformats.org/drawingml/2006/main" name="Voodoo2 Powerpoint Template">
  <a:themeElements>
    <a:clrScheme name="Voodoo Color">
      <a:dk1>
        <a:srgbClr val="222222"/>
      </a:dk1>
      <a:lt1>
        <a:srgbClr val="F7F7F7"/>
      </a:lt1>
      <a:dk2>
        <a:srgbClr val="222222"/>
      </a:dk2>
      <a:lt2>
        <a:srgbClr val="FEFFFF"/>
      </a:lt2>
      <a:accent1>
        <a:srgbClr val="1D46F3"/>
      </a:accent1>
      <a:accent2>
        <a:srgbClr val="FE5757"/>
      </a:accent2>
      <a:accent3>
        <a:srgbClr val="FE0061"/>
      </a:accent3>
      <a:accent4>
        <a:srgbClr val="A905B7"/>
      </a:accent4>
      <a:accent5>
        <a:srgbClr val="7030BD"/>
      </a:accent5>
      <a:accent6>
        <a:srgbClr val="3C4EBC"/>
      </a:accent6>
      <a:hlink>
        <a:srgbClr val="5352F5"/>
      </a:hlink>
      <a:folHlink>
        <a:srgbClr val="BFBFBF"/>
      </a:folHlink>
    </a:clrScheme>
    <a:fontScheme name="Montserrat_OpenSans">
      <a:majorFont>
        <a:latin typeface="Montserrat-Bold"/>
        <a:ea typeface=""/>
        <a:cs typeface=""/>
      </a:majorFont>
      <a:minorFont>
        <a:latin typeface="Open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36000" rIns="144000" bIns="36000" rtlCol="0">
        <a:spAutoFit/>
      </a:bodyPr>
      <a:lstStyle>
        <a:defPPr>
          <a:lnSpc>
            <a:spcPct val="120000"/>
          </a:lnSpc>
          <a:spcBef>
            <a:spcPts val="1000"/>
          </a:spcBef>
          <a:defRPr sz="1400"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&amp;D-Powerpoint Template_16x9" id="{D6003E70-2833-4847-828A-A182BBF6C8FF}" vid="{85D7DE89-D8E2-D743-952C-ED1FA0F1847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3204</TotalTime>
  <Words>1291</Words>
  <Application>Microsoft Office PowerPoint</Application>
  <PresentationFormat>Широкоэкранный</PresentationFormat>
  <Paragraphs>186</Paragraphs>
  <Slides>20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34" baseType="lpstr">
      <vt:lpstr>Arial</vt:lpstr>
      <vt:lpstr>Calibri</vt:lpstr>
      <vt:lpstr>Montserrat</vt:lpstr>
      <vt:lpstr>Montserrat Black</vt:lpstr>
      <vt:lpstr>Montserrat SemiBold</vt:lpstr>
      <vt:lpstr>Open Sans</vt:lpstr>
      <vt:lpstr>Open Sans SemiBold</vt:lpstr>
      <vt:lpstr>Raleway</vt:lpstr>
      <vt:lpstr>Roboto</vt:lpstr>
      <vt:lpstr>Roboto Bk</vt:lpstr>
      <vt:lpstr>Tahoma</vt:lpstr>
      <vt:lpstr>Wingdings</vt:lpstr>
      <vt:lpstr>Voodoo Powerpoint Template</vt:lpstr>
      <vt:lpstr>Voodoo2 Powerpoint Template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Парк народов мира</dc:title>
  <dc:subject/>
  <dc:creator>Игорь</dc:creator>
  <cp:keywords/>
  <dc:description/>
  <cp:lastModifiedBy>User</cp:lastModifiedBy>
  <cp:revision>303</cp:revision>
  <dcterms:created xsi:type="dcterms:W3CDTF">2017-07-25T02:03:18Z</dcterms:created>
  <dcterms:modified xsi:type="dcterms:W3CDTF">2020-06-25T02:51:31Z</dcterms:modified>
  <cp:category/>
</cp:coreProperties>
</file>